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145706664" r:id="rId2"/>
    <p:sldId id="310" r:id="rId3"/>
    <p:sldId id="2145706666" r:id="rId4"/>
    <p:sldId id="314" r:id="rId5"/>
    <p:sldId id="471" r:id="rId6"/>
    <p:sldId id="2145706665" r:id="rId7"/>
    <p:sldId id="3741" r:id="rId8"/>
    <p:sldId id="3756" r:id="rId9"/>
    <p:sldId id="3755" r:id="rId10"/>
    <p:sldId id="3759" r:id="rId11"/>
    <p:sldId id="3748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5" autoAdjust="0"/>
    <p:restoredTop sz="90671" autoAdjust="0"/>
  </p:normalViewPr>
  <p:slideViewPr>
    <p:cSldViewPr snapToGrid="0">
      <p:cViewPr varScale="1">
        <p:scale>
          <a:sx n="97" d="100"/>
          <a:sy n="97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1C11-60BC-0649-842F-121F20E5D1BD}" type="doc">
      <dgm:prSet loTypeId="urn:microsoft.com/office/officeart/2005/8/layout/vList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567CF3B-2050-3D4E-BC6C-4980403B2886}">
      <dgm:prSet phldrT="[Text]" custT="1"/>
      <dgm:spPr/>
      <dgm:t>
        <a:bodyPr/>
        <a:lstStyle/>
        <a:p>
          <a:r>
            <a:rPr lang="en-GB" sz="1800" b="1" dirty="0"/>
            <a:t>1. Subsidies and Grants (traditional)</a:t>
          </a:r>
        </a:p>
      </dgm:t>
    </dgm:pt>
    <dgm:pt modelId="{01A6DD79-69B1-654B-AE5F-1E98BF9478A6}" type="parTrans" cxnId="{E9BAB9FD-AF1F-154B-9CA8-7EAAD206392F}">
      <dgm:prSet/>
      <dgm:spPr/>
      <dgm:t>
        <a:bodyPr/>
        <a:lstStyle/>
        <a:p>
          <a:endParaRPr lang="en-GB" sz="1800"/>
        </a:p>
      </dgm:t>
    </dgm:pt>
    <dgm:pt modelId="{929AB4D5-B752-3747-80A4-D1FA242421D8}" type="sibTrans" cxnId="{E9BAB9FD-AF1F-154B-9CA8-7EAAD206392F}">
      <dgm:prSet/>
      <dgm:spPr/>
      <dgm:t>
        <a:bodyPr/>
        <a:lstStyle/>
        <a:p>
          <a:endParaRPr lang="en-GB" sz="1800"/>
        </a:p>
      </dgm:t>
    </dgm:pt>
    <dgm:pt modelId="{4DB734A9-7233-1C48-8685-759EB185E166}">
      <dgm:prSet phldrT="[Text]" custT="1"/>
      <dgm:spPr/>
      <dgm:t>
        <a:bodyPr/>
        <a:lstStyle/>
        <a:p>
          <a:r>
            <a:rPr lang="en-GB" sz="1800" b="1" dirty="0"/>
            <a:t>3. Community Broadband networks</a:t>
          </a:r>
        </a:p>
      </dgm:t>
    </dgm:pt>
    <dgm:pt modelId="{683AE4E5-B8B8-814E-953E-F9B7A81A38AE}" type="parTrans" cxnId="{1C556E1A-4351-6C44-A315-0ECE5B7B84ED}">
      <dgm:prSet/>
      <dgm:spPr/>
      <dgm:t>
        <a:bodyPr/>
        <a:lstStyle/>
        <a:p>
          <a:endParaRPr lang="en-GB" sz="1800"/>
        </a:p>
      </dgm:t>
    </dgm:pt>
    <dgm:pt modelId="{537B5422-F446-A14F-8B42-CEAB514DA2D2}" type="sibTrans" cxnId="{1C556E1A-4351-6C44-A315-0ECE5B7B84ED}">
      <dgm:prSet/>
      <dgm:spPr/>
      <dgm:t>
        <a:bodyPr/>
        <a:lstStyle/>
        <a:p>
          <a:endParaRPr lang="en-GB" sz="1800"/>
        </a:p>
      </dgm:t>
    </dgm:pt>
    <dgm:pt modelId="{FD492D5C-A733-F544-AF09-5F101D365191}">
      <dgm:prSet phldrT="[Text]" custT="1"/>
      <dgm:spPr/>
      <dgm:t>
        <a:bodyPr/>
        <a:lstStyle/>
        <a:p>
          <a:r>
            <a:rPr lang="en-GB" sz="1800" b="1" dirty="0"/>
            <a:t>4. Blended Financing</a:t>
          </a:r>
        </a:p>
      </dgm:t>
    </dgm:pt>
    <dgm:pt modelId="{F4AEA7E0-3F0C-AE40-AC6B-A34148D60F81}" type="parTrans" cxnId="{281240C9-64AC-394C-A504-5A5387B598F6}">
      <dgm:prSet/>
      <dgm:spPr/>
      <dgm:t>
        <a:bodyPr/>
        <a:lstStyle/>
        <a:p>
          <a:endParaRPr lang="en-GB" sz="1800"/>
        </a:p>
      </dgm:t>
    </dgm:pt>
    <dgm:pt modelId="{C5D2A67F-AA29-8345-8DB2-22EF624DC2DC}" type="sibTrans" cxnId="{281240C9-64AC-394C-A504-5A5387B598F6}">
      <dgm:prSet/>
      <dgm:spPr/>
      <dgm:t>
        <a:bodyPr/>
        <a:lstStyle/>
        <a:p>
          <a:endParaRPr lang="en-GB" sz="1800"/>
        </a:p>
      </dgm:t>
    </dgm:pt>
    <dgm:pt modelId="{EFF90BD6-1597-2646-8ADC-A61C2309843D}">
      <dgm:prSet phldrT="[Text]" custT="1"/>
      <dgm:spPr/>
      <dgm:t>
        <a:bodyPr/>
        <a:lstStyle/>
        <a:p>
          <a:r>
            <a:rPr lang="en-GB" sz="1800" b="1" dirty="0"/>
            <a:t>5. Fund of Funds and Co-Investment</a:t>
          </a:r>
        </a:p>
      </dgm:t>
    </dgm:pt>
    <dgm:pt modelId="{85F1D164-E094-4143-B705-4E34F5C1BDBB}" type="parTrans" cxnId="{24FDF638-C8E3-D545-A3DA-1DF9DA1BBDA8}">
      <dgm:prSet/>
      <dgm:spPr/>
      <dgm:t>
        <a:bodyPr/>
        <a:lstStyle/>
        <a:p>
          <a:endParaRPr lang="en-GB" sz="1800"/>
        </a:p>
      </dgm:t>
    </dgm:pt>
    <dgm:pt modelId="{4AE9F5B9-58BA-8241-AF3F-C9F52F665C68}" type="sibTrans" cxnId="{24FDF638-C8E3-D545-A3DA-1DF9DA1BBDA8}">
      <dgm:prSet/>
      <dgm:spPr/>
      <dgm:t>
        <a:bodyPr/>
        <a:lstStyle/>
        <a:p>
          <a:endParaRPr lang="en-GB" sz="1800"/>
        </a:p>
      </dgm:t>
    </dgm:pt>
    <dgm:pt modelId="{F7483FBA-9318-6141-90D7-D5FD8615722F}">
      <dgm:prSet phldrT="[Text]" custT="1"/>
      <dgm:spPr/>
      <dgm:t>
        <a:bodyPr/>
        <a:lstStyle/>
        <a:p>
          <a:r>
            <a:rPr lang="en-GB" sz="1800" b="1" dirty="0"/>
            <a:t>2. Demand Aggregation and Anchor Tenant models</a:t>
          </a:r>
        </a:p>
      </dgm:t>
    </dgm:pt>
    <dgm:pt modelId="{DCABCE23-428A-7F45-8E9A-1F6430A1B878}" type="parTrans" cxnId="{72471ADA-2F44-8745-85E6-1D373D0BD456}">
      <dgm:prSet/>
      <dgm:spPr/>
      <dgm:t>
        <a:bodyPr/>
        <a:lstStyle/>
        <a:p>
          <a:endParaRPr lang="en-GB" sz="1800"/>
        </a:p>
      </dgm:t>
    </dgm:pt>
    <dgm:pt modelId="{DADEBAFE-29C1-6D4C-8FF3-B8208EEE6C55}" type="sibTrans" cxnId="{72471ADA-2F44-8745-85E6-1D373D0BD456}">
      <dgm:prSet/>
      <dgm:spPr/>
      <dgm:t>
        <a:bodyPr/>
        <a:lstStyle/>
        <a:p>
          <a:endParaRPr lang="en-GB" sz="1800"/>
        </a:p>
      </dgm:t>
    </dgm:pt>
    <dgm:pt modelId="{58EF6629-ABA4-9C4B-8971-246EC19E4C43}" type="pres">
      <dgm:prSet presAssocID="{F9261C11-60BC-0649-842F-121F20E5D1BD}" presName="linear" presStyleCnt="0">
        <dgm:presLayoutVars>
          <dgm:dir/>
          <dgm:resizeHandles val="exact"/>
        </dgm:presLayoutVars>
      </dgm:prSet>
      <dgm:spPr/>
    </dgm:pt>
    <dgm:pt modelId="{32D735B7-A7FE-1C49-97E5-E4569C294C6C}" type="pres">
      <dgm:prSet presAssocID="{8567CF3B-2050-3D4E-BC6C-4980403B2886}" presName="comp" presStyleCnt="0"/>
      <dgm:spPr/>
    </dgm:pt>
    <dgm:pt modelId="{858F849C-262D-6B4C-8B3C-63498C4115DB}" type="pres">
      <dgm:prSet presAssocID="{8567CF3B-2050-3D4E-BC6C-4980403B2886}" presName="box" presStyleLbl="node1" presStyleIdx="0" presStyleCnt="5"/>
      <dgm:spPr/>
    </dgm:pt>
    <dgm:pt modelId="{4F9DEEC1-F2D6-1B4D-ACF8-BBE8C77EA305}" type="pres">
      <dgm:prSet presAssocID="{8567CF3B-2050-3D4E-BC6C-4980403B2886}" presName="img" presStyleLbl="fgImgPlac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420F200D-EDFD-964D-9272-E7989C93832B}" type="pres">
      <dgm:prSet presAssocID="{8567CF3B-2050-3D4E-BC6C-4980403B2886}" presName="text" presStyleLbl="node1" presStyleIdx="0" presStyleCnt="5">
        <dgm:presLayoutVars>
          <dgm:bulletEnabled val="1"/>
        </dgm:presLayoutVars>
      </dgm:prSet>
      <dgm:spPr/>
    </dgm:pt>
    <dgm:pt modelId="{14A5AE00-6723-724F-AA93-823918E4FC90}" type="pres">
      <dgm:prSet presAssocID="{929AB4D5-B752-3747-80A4-D1FA242421D8}" presName="spacer" presStyleCnt="0"/>
      <dgm:spPr/>
    </dgm:pt>
    <dgm:pt modelId="{8E849CA4-8CDB-5D41-A38B-E32E644F6511}" type="pres">
      <dgm:prSet presAssocID="{F7483FBA-9318-6141-90D7-D5FD8615722F}" presName="comp" presStyleCnt="0"/>
      <dgm:spPr/>
    </dgm:pt>
    <dgm:pt modelId="{97D6B823-AA33-054F-B898-66E6AFCC3253}" type="pres">
      <dgm:prSet presAssocID="{F7483FBA-9318-6141-90D7-D5FD8615722F}" presName="box" presStyleLbl="node1" presStyleIdx="1" presStyleCnt="5"/>
      <dgm:spPr/>
    </dgm:pt>
    <dgm:pt modelId="{5D5465B0-EB03-7F4A-B223-81B1697A8CB1}" type="pres">
      <dgm:prSet presAssocID="{F7483FBA-9318-6141-90D7-D5FD8615722F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</dgm:spPr>
    </dgm:pt>
    <dgm:pt modelId="{72894C33-AC0C-9A4E-A790-6A72B04552D2}" type="pres">
      <dgm:prSet presAssocID="{F7483FBA-9318-6141-90D7-D5FD8615722F}" presName="text" presStyleLbl="node1" presStyleIdx="1" presStyleCnt="5">
        <dgm:presLayoutVars>
          <dgm:bulletEnabled val="1"/>
        </dgm:presLayoutVars>
      </dgm:prSet>
      <dgm:spPr/>
    </dgm:pt>
    <dgm:pt modelId="{1E59EC33-DBC7-D14C-B756-8F28CD11AB02}" type="pres">
      <dgm:prSet presAssocID="{DADEBAFE-29C1-6D4C-8FF3-B8208EEE6C55}" presName="spacer" presStyleCnt="0"/>
      <dgm:spPr/>
    </dgm:pt>
    <dgm:pt modelId="{995EDC7A-DAEA-6B44-AF64-6D0B23EC03CD}" type="pres">
      <dgm:prSet presAssocID="{4DB734A9-7233-1C48-8685-759EB185E166}" presName="comp" presStyleCnt="0"/>
      <dgm:spPr/>
    </dgm:pt>
    <dgm:pt modelId="{400EC862-D667-DA4E-988E-9624E78F0CA8}" type="pres">
      <dgm:prSet presAssocID="{4DB734A9-7233-1C48-8685-759EB185E166}" presName="box" presStyleLbl="node1" presStyleIdx="2" presStyleCnt="5"/>
      <dgm:spPr/>
    </dgm:pt>
    <dgm:pt modelId="{37109B46-D60C-8944-98BD-57A6BEFAF2A0}" type="pres">
      <dgm:prSet presAssocID="{4DB734A9-7233-1C48-8685-759EB185E166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4000" b="-84000"/>
          </a:stretch>
        </a:blipFill>
      </dgm:spPr>
    </dgm:pt>
    <dgm:pt modelId="{2CD9169C-D976-E542-B019-F4D6C1A1F405}" type="pres">
      <dgm:prSet presAssocID="{4DB734A9-7233-1C48-8685-759EB185E166}" presName="text" presStyleLbl="node1" presStyleIdx="2" presStyleCnt="5">
        <dgm:presLayoutVars>
          <dgm:bulletEnabled val="1"/>
        </dgm:presLayoutVars>
      </dgm:prSet>
      <dgm:spPr/>
    </dgm:pt>
    <dgm:pt modelId="{80F295E9-5B8B-7F4D-910C-325EBBD3C6A8}" type="pres">
      <dgm:prSet presAssocID="{537B5422-F446-A14F-8B42-CEAB514DA2D2}" presName="spacer" presStyleCnt="0"/>
      <dgm:spPr/>
    </dgm:pt>
    <dgm:pt modelId="{A1BCF158-2303-574A-AF62-FFD0BDA0C475}" type="pres">
      <dgm:prSet presAssocID="{FD492D5C-A733-F544-AF09-5F101D365191}" presName="comp" presStyleCnt="0"/>
      <dgm:spPr/>
    </dgm:pt>
    <dgm:pt modelId="{0B1C4F84-C573-494F-A16F-2FD159CA8CCD}" type="pres">
      <dgm:prSet presAssocID="{FD492D5C-A733-F544-AF09-5F101D365191}" presName="box" presStyleLbl="node1" presStyleIdx="3" presStyleCnt="5"/>
      <dgm:spPr/>
    </dgm:pt>
    <dgm:pt modelId="{67C93209-1129-0D40-A976-EEC0E6562A2E}" type="pres">
      <dgm:prSet presAssocID="{FD492D5C-A733-F544-AF09-5F101D365191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A1F1C381-F9FA-A041-8CEA-A5C6A6653A21}" type="pres">
      <dgm:prSet presAssocID="{FD492D5C-A733-F544-AF09-5F101D365191}" presName="text" presStyleLbl="node1" presStyleIdx="3" presStyleCnt="5">
        <dgm:presLayoutVars>
          <dgm:bulletEnabled val="1"/>
        </dgm:presLayoutVars>
      </dgm:prSet>
      <dgm:spPr/>
    </dgm:pt>
    <dgm:pt modelId="{0F471A24-98DA-504F-8307-C6B001C50AD2}" type="pres">
      <dgm:prSet presAssocID="{C5D2A67F-AA29-8345-8DB2-22EF624DC2DC}" presName="spacer" presStyleCnt="0"/>
      <dgm:spPr/>
    </dgm:pt>
    <dgm:pt modelId="{552852C1-5F30-2549-A3B3-387ECBDDFDB9}" type="pres">
      <dgm:prSet presAssocID="{EFF90BD6-1597-2646-8ADC-A61C2309843D}" presName="comp" presStyleCnt="0"/>
      <dgm:spPr/>
    </dgm:pt>
    <dgm:pt modelId="{32C1E269-C54B-D148-AA91-86B89841EE4F}" type="pres">
      <dgm:prSet presAssocID="{EFF90BD6-1597-2646-8ADC-A61C2309843D}" presName="box" presStyleLbl="node1" presStyleIdx="4" presStyleCnt="5"/>
      <dgm:spPr/>
    </dgm:pt>
    <dgm:pt modelId="{13379E0B-287F-9247-AA94-4A7C521FF8D6}" type="pres">
      <dgm:prSet presAssocID="{EFF90BD6-1597-2646-8ADC-A61C2309843D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129EDE1-BCEA-D849-9491-CFC85207706D}" type="pres">
      <dgm:prSet presAssocID="{EFF90BD6-1597-2646-8ADC-A61C2309843D}" presName="text" presStyleLbl="node1" presStyleIdx="4" presStyleCnt="5">
        <dgm:presLayoutVars>
          <dgm:bulletEnabled val="1"/>
        </dgm:presLayoutVars>
      </dgm:prSet>
      <dgm:spPr/>
    </dgm:pt>
  </dgm:ptLst>
  <dgm:cxnLst>
    <dgm:cxn modelId="{5E575110-1A5E-BE48-874A-8A5946CF00BE}" type="presOf" srcId="{F7483FBA-9318-6141-90D7-D5FD8615722F}" destId="{97D6B823-AA33-054F-B898-66E6AFCC3253}" srcOrd="0" destOrd="0" presId="urn:microsoft.com/office/officeart/2005/8/layout/vList4"/>
    <dgm:cxn modelId="{1C556E1A-4351-6C44-A315-0ECE5B7B84ED}" srcId="{F9261C11-60BC-0649-842F-121F20E5D1BD}" destId="{4DB734A9-7233-1C48-8685-759EB185E166}" srcOrd="2" destOrd="0" parTransId="{683AE4E5-B8B8-814E-953E-F9B7A81A38AE}" sibTransId="{537B5422-F446-A14F-8B42-CEAB514DA2D2}"/>
    <dgm:cxn modelId="{24FDF638-C8E3-D545-A3DA-1DF9DA1BBDA8}" srcId="{F9261C11-60BC-0649-842F-121F20E5D1BD}" destId="{EFF90BD6-1597-2646-8ADC-A61C2309843D}" srcOrd="4" destOrd="0" parTransId="{85F1D164-E094-4143-B705-4E34F5C1BDBB}" sibTransId="{4AE9F5B9-58BA-8241-AF3F-C9F52F665C68}"/>
    <dgm:cxn modelId="{A3B35946-2444-F349-A4CB-3923FD7F8C01}" type="presOf" srcId="{F9261C11-60BC-0649-842F-121F20E5D1BD}" destId="{58EF6629-ABA4-9C4B-8971-246EC19E4C43}" srcOrd="0" destOrd="0" presId="urn:microsoft.com/office/officeart/2005/8/layout/vList4"/>
    <dgm:cxn modelId="{F72B7B78-2368-DD4D-9695-C1E989070685}" type="presOf" srcId="{EFF90BD6-1597-2646-8ADC-A61C2309843D}" destId="{3129EDE1-BCEA-D849-9491-CFC85207706D}" srcOrd="1" destOrd="0" presId="urn:microsoft.com/office/officeart/2005/8/layout/vList4"/>
    <dgm:cxn modelId="{50CD107C-902B-F347-9B38-EB9EB784AFAC}" type="presOf" srcId="{FD492D5C-A733-F544-AF09-5F101D365191}" destId="{A1F1C381-F9FA-A041-8CEA-A5C6A6653A21}" srcOrd="1" destOrd="0" presId="urn:microsoft.com/office/officeart/2005/8/layout/vList4"/>
    <dgm:cxn modelId="{7A6AA78A-4CCC-4045-B9F8-11E183AEC371}" type="presOf" srcId="{4DB734A9-7233-1C48-8685-759EB185E166}" destId="{2CD9169C-D976-E542-B019-F4D6C1A1F405}" srcOrd="1" destOrd="0" presId="urn:microsoft.com/office/officeart/2005/8/layout/vList4"/>
    <dgm:cxn modelId="{FAC1708B-4F68-DB4E-9DE3-75AE34041CCF}" type="presOf" srcId="{8567CF3B-2050-3D4E-BC6C-4980403B2886}" destId="{858F849C-262D-6B4C-8B3C-63498C4115DB}" srcOrd="0" destOrd="0" presId="urn:microsoft.com/office/officeart/2005/8/layout/vList4"/>
    <dgm:cxn modelId="{5EEF6BB3-191A-6040-A5CC-437CA926AB97}" type="presOf" srcId="{EFF90BD6-1597-2646-8ADC-A61C2309843D}" destId="{32C1E269-C54B-D148-AA91-86B89841EE4F}" srcOrd="0" destOrd="0" presId="urn:microsoft.com/office/officeart/2005/8/layout/vList4"/>
    <dgm:cxn modelId="{281240C9-64AC-394C-A504-5A5387B598F6}" srcId="{F9261C11-60BC-0649-842F-121F20E5D1BD}" destId="{FD492D5C-A733-F544-AF09-5F101D365191}" srcOrd="3" destOrd="0" parTransId="{F4AEA7E0-3F0C-AE40-AC6B-A34148D60F81}" sibTransId="{C5D2A67F-AA29-8345-8DB2-22EF624DC2DC}"/>
    <dgm:cxn modelId="{A39640CF-12A8-0A48-95B4-BAFCCC98F199}" type="presOf" srcId="{8567CF3B-2050-3D4E-BC6C-4980403B2886}" destId="{420F200D-EDFD-964D-9272-E7989C93832B}" srcOrd="1" destOrd="0" presId="urn:microsoft.com/office/officeart/2005/8/layout/vList4"/>
    <dgm:cxn modelId="{72471ADA-2F44-8745-85E6-1D373D0BD456}" srcId="{F9261C11-60BC-0649-842F-121F20E5D1BD}" destId="{F7483FBA-9318-6141-90D7-D5FD8615722F}" srcOrd="1" destOrd="0" parTransId="{DCABCE23-428A-7F45-8E9A-1F6430A1B878}" sibTransId="{DADEBAFE-29C1-6D4C-8FF3-B8208EEE6C55}"/>
    <dgm:cxn modelId="{B3CB24E9-6C96-FB46-B8F7-CDA8873E7E05}" type="presOf" srcId="{FD492D5C-A733-F544-AF09-5F101D365191}" destId="{0B1C4F84-C573-494F-A16F-2FD159CA8CCD}" srcOrd="0" destOrd="0" presId="urn:microsoft.com/office/officeart/2005/8/layout/vList4"/>
    <dgm:cxn modelId="{A2DF9DEE-4942-FB44-BFEB-5EF43C7FA443}" type="presOf" srcId="{F7483FBA-9318-6141-90D7-D5FD8615722F}" destId="{72894C33-AC0C-9A4E-A790-6A72B04552D2}" srcOrd="1" destOrd="0" presId="urn:microsoft.com/office/officeart/2005/8/layout/vList4"/>
    <dgm:cxn modelId="{40A2D7EF-52D2-5D4F-B061-21053DFB8ECC}" type="presOf" srcId="{4DB734A9-7233-1C48-8685-759EB185E166}" destId="{400EC862-D667-DA4E-988E-9624E78F0CA8}" srcOrd="0" destOrd="0" presId="urn:microsoft.com/office/officeart/2005/8/layout/vList4"/>
    <dgm:cxn modelId="{E9BAB9FD-AF1F-154B-9CA8-7EAAD206392F}" srcId="{F9261C11-60BC-0649-842F-121F20E5D1BD}" destId="{8567CF3B-2050-3D4E-BC6C-4980403B2886}" srcOrd="0" destOrd="0" parTransId="{01A6DD79-69B1-654B-AE5F-1E98BF9478A6}" sibTransId="{929AB4D5-B752-3747-80A4-D1FA242421D8}"/>
    <dgm:cxn modelId="{8BBA62A4-2397-4843-9E73-6587C99324C4}" type="presParOf" srcId="{58EF6629-ABA4-9C4B-8971-246EC19E4C43}" destId="{32D735B7-A7FE-1C49-97E5-E4569C294C6C}" srcOrd="0" destOrd="0" presId="urn:microsoft.com/office/officeart/2005/8/layout/vList4"/>
    <dgm:cxn modelId="{7BE186B4-2022-F44F-B64E-EEA0A67742B5}" type="presParOf" srcId="{32D735B7-A7FE-1C49-97E5-E4569C294C6C}" destId="{858F849C-262D-6B4C-8B3C-63498C4115DB}" srcOrd="0" destOrd="0" presId="urn:microsoft.com/office/officeart/2005/8/layout/vList4"/>
    <dgm:cxn modelId="{EFC33C9D-B502-024B-83AB-AE5FCCCE02AB}" type="presParOf" srcId="{32D735B7-A7FE-1C49-97E5-E4569C294C6C}" destId="{4F9DEEC1-F2D6-1B4D-ACF8-BBE8C77EA305}" srcOrd="1" destOrd="0" presId="urn:microsoft.com/office/officeart/2005/8/layout/vList4"/>
    <dgm:cxn modelId="{8F7C4FC8-27AB-3D48-AA17-470267C17790}" type="presParOf" srcId="{32D735B7-A7FE-1C49-97E5-E4569C294C6C}" destId="{420F200D-EDFD-964D-9272-E7989C93832B}" srcOrd="2" destOrd="0" presId="urn:microsoft.com/office/officeart/2005/8/layout/vList4"/>
    <dgm:cxn modelId="{D184F76E-E7A4-1F42-A434-224F256DEFC9}" type="presParOf" srcId="{58EF6629-ABA4-9C4B-8971-246EC19E4C43}" destId="{14A5AE00-6723-724F-AA93-823918E4FC90}" srcOrd="1" destOrd="0" presId="urn:microsoft.com/office/officeart/2005/8/layout/vList4"/>
    <dgm:cxn modelId="{39C050F6-7443-7446-941B-D47DCA5048E3}" type="presParOf" srcId="{58EF6629-ABA4-9C4B-8971-246EC19E4C43}" destId="{8E849CA4-8CDB-5D41-A38B-E32E644F6511}" srcOrd="2" destOrd="0" presId="urn:microsoft.com/office/officeart/2005/8/layout/vList4"/>
    <dgm:cxn modelId="{56A63578-977E-A248-9E91-880143A083BA}" type="presParOf" srcId="{8E849CA4-8CDB-5D41-A38B-E32E644F6511}" destId="{97D6B823-AA33-054F-B898-66E6AFCC3253}" srcOrd="0" destOrd="0" presId="urn:microsoft.com/office/officeart/2005/8/layout/vList4"/>
    <dgm:cxn modelId="{04504BE0-DB03-2A4D-AB3D-308160307973}" type="presParOf" srcId="{8E849CA4-8CDB-5D41-A38B-E32E644F6511}" destId="{5D5465B0-EB03-7F4A-B223-81B1697A8CB1}" srcOrd="1" destOrd="0" presId="urn:microsoft.com/office/officeart/2005/8/layout/vList4"/>
    <dgm:cxn modelId="{17779A27-4231-654F-9F17-0D76B5C6DB56}" type="presParOf" srcId="{8E849CA4-8CDB-5D41-A38B-E32E644F6511}" destId="{72894C33-AC0C-9A4E-A790-6A72B04552D2}" srcOrd="2" destOrd="0" presId="urn:microsoft.com/office/officeart/2005/8/layout/vList4"/>
    <dgm:cxn modelId="{9F5EECD5-4346-E24D-AE59-F3706D48BF3A}" type="presParOf" srcId="{58EF6629-ABA4-9C4B-8971-246EC19E4C43}" destId="{1E59EC33-DBC7-D14C-B756-8F28CD11AB02}" srcOrd="3" destOrd="0" presId="urn:microsoft.com/office/officeart/2005/8/layout/vList4"/>
    <dgm:cxn modelId="{35D4DFF3-F3EB-E54F-BA38-3D0F6756693B}" type="presParOf" srcId="{58EF6629-ABA4-9C4B-8971-246EC19E4C43}" destId="{995EDC7A-DAEA-6B44-AF64-6D0B23EC03CD}" srcOrd="4" destOrd="0" presId="urn:microsoft.com/office/officeart/2005/8/layout/vList4"/>
    <dgm:cxn modelId="{FE67CB27-A6FD-7A49-BE68-3E8370FC6D88}" type="presParOf" srcId="{995EDC7A-DAEA-6B44-AF64-6D0B23EC03CD}" destId="{400EC862-D667-DA4E-988E-9624E78F0CA8}" srcOrd="0" destOrd="0" presId="urn:microsoft.com/office/officeart/2005/8/layout/vList4"/>
    <dgm:cxn modelId="{B6678D2B-5F23-2A41-879E-01CFF4F79633}" type="presParOf" srcId="{995EDC7A-DAEA-6B44-AF64-6D0B23EC03CD}" destId="{37109B46-D60C-8944-98BD-57A6BEFAF2A0}" srcOrd="1" destOrd="0" presId="urn:microsoft.com/office/officeart/2005/8/layout/vList4"/>
    <dgm:cxn modelId="{5DF7625D-25F8-364D-8F49-1B0F5D4B3053}" type="presParOf" srcId="{995EDC7A-DAEA-6B44-AF64-6D0B23EC03CD}" destId="{2CD9169C-D976-E542-B019-F4D6C1A1F405}" srcOrd="2" destOrd="0" presId="urn:microsoft.com/office/officeart/2005/8/layout/vList4"/>
    <dgm:cxn modelId="{8EAED945-4832-DD49-BE73-93524C834CDC}" type="presParOf" srcId="{58EF6629-ABA4-9C4B-8971-246EC19E4C43}" destId="{80F295E9-5B8B-7F4D-910C-325EBBD3C6A8}" srcOrd="5" destOrd="0" presId="urn:microsoft.com/office/officeart/2005/8/layout/vList4"/>
    <dgm:cxn modelId="{949D9DEB-E943-5843-9B5D-51C0CA308B5D}" type="presParOf" srcId="{58EF6629-ABA4-9C4B-8971-246EC19E4C43}" destId="{A1BCF158-2303-574A-AF62-FFD0BDA0C475}" srcOrd="6" destOrd="0" presId="urn:microsoft.com/office/officeart/2005/8/layout/vList4"/>
    <dgm:cxn modelId="{5448EB6D-02A4-DF4C-AD7F-751EF9DAE6FF}" type="presParOf" srcId="{A1BCF158-2303-574A-AF62-FFD0BDA0C475}" destId="{0B1C4F84-C573-494F-A16F-2FD159CA8CCD}" srcOrd="0" destOrd="0" presId="urn:microsoft.com/office/officeart/2005/8/layout/vList4"/>
    <dgm:cxn modelId="{652A6681-CBFA-9E4D-8930-7EA6B32C04D8}" type="presParOf" srcId="{A1BCF158-2303-574A-AF62-FFD0BDA0C475}" destId="{67C93209-1129-0D40-A976-EEC0E6562A2E}" srcOrd="1" destOrd="0" presId="urn:microsoft.com/office/officeart/2005/8/layout/vList4"/>
    <dgm:cxn modelId="{86A3721A-484F-0E44-8D9C-D96353CC1FC8}" type="presParOf" srcId="{A1BCF158-2303-574A-AF62-FFD0BDA0C475}" destId="{A1F1C381-F9FA-A041-8CEA-A5C6A6653A21}" srcOrd="2" destOrd="0" presId="urn:microsoft.com/office/officeart/2005/8/layout/vList4"/>
    <dgm:cxn modelId="{30839521-6A8C-8D40-AFA6-38369D78AFF4}" type="presParOf" srcId="{58EF6629-ABA4-9C4B-8971-246EC19E4C43}" destId="{0F471A24-98DA-504F-8307-C6B001C50AD2}" srcOrd="7" destOrd="0" presId="urn:microsoft.com/office/officeart/2005/8/layout/vList4"/>
    <dgm:cxn modelId="{C5DAAE2F-6E71-004C-842A-141587FAA389}" type="presParOf" srcId="{58EF6629-ABA4-9C4B-8971-246EC19E4C43}" destId="{552852C1-5F30-2549-A3B3-387ECBDDFDB9}" srcOrd="8" destOrd="0" presId="urn:microsoft.com/office/officeart/2005/8/layout/vList4"/>
    <dgm:cxn modelId="{8767F3D6-9E2E-8749-BB52-D79D4A1B823C}" type="presParOf" srcId="{552852C1-5F30-2549-A3B3-387ECBDDFDB9}" destId="{32C1E269-C54B-D148-AA91-86B89841EE4F}" srcOrd="0" destOrd="0" presId="urn:microsoft.com/office/officeart/2005/8/layout/vList4"/>
    <dgm:cxn modelId="{C4E7653B-55EE-4142-9E17-A7FECFDB59AC}" type="presParOf" srcId="{552852C1-5F30-2549-A3B3-387ECBDDFDB9}" destId="{13379E0B-287F-9247-AA94-4A7C521FF8D6}" srcOrd="1" destOrd="0" presId="urn:microsoft.com/office/officeart/2005/8/layout/vList4"/>
    <dgm:cxn modelId="{EFA93A5A-586E-2149-9A47-A6C54BEEAEFB}" type="presParOf" srcId="{552852C1-5F30-2549-A3B3-387ECBDDFDB9}" destId="{3129EDE1-BCEA-D849-9491-CFC8520770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F849C-262D-6B4C-8B3C-63498C4115DB}">
      <dsp:nvSpPr>
        <dsp:cNvPr id="0" name=""/>
        <dsp:cNvSpPr/>
      </dsp:nvSpPr>
      <dsp:spPr>
        <a:xfrm>
          <a:off x="0" y="0"/>
          <a:ext cx="7991228" cy="8135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1. Subsidies and Grants (traditional)</a:t>
          </a:r>
        </a:p>
      </dsp:txBody>
      <dsp:txXfrm>
        <a:off x="1679600" y="0"/>
        <a:ext cx="6311627" cy="813546"/>
      </dsp:txXfrm>
    </dsp:sp>
    <dsp:sp modelId="{4F9DEEC1-F2D6-1B4D-ACF8-BBE8C77EA305}">
      <dsp:nvSpPr>
        <dsp:cNvPr id="0" name=""/>
        <dsp:cNvSpPr/>
      </dsp:nvSpPr>
      <dsp:spPr>
        <a:xfrm>
          <a:off x="81354" y="81354"/>
          <a:ext cx="1598245" cy="6508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6B823-AA33-054F-B898-66E6AFCC3253}">
      <dsp:nvSpPr>
        <dsp:cNvPr id="0" name=""/>
        <dsp:cNvSpPr/>
      </dsp:nvSpPr>
      <dsp:spPr>
        <a:xfrm>
          <a:off x="0" y="894900"/>
          <a:ext cx="7991228" cy="813546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2. Demand Aggregation and Anchor Tenant models</a:t>
          </a:r>
        </a:p>
      </dsp:txBody>
      <dsp:txXfrm>
        <a:off x="1679600" y="894900"/>
        <a:ext cx="6311627" cy="813546"/>
      </dsp:txXfrm>
    </dsp:sp>
    <dsp:sp modelId="{5D5465B0-EB03-7F4A-B223-81B1697A8CB1}">
      <dsp:nvSpPr>
        <dsp:cNvPr id="0" name=""/>
        <dsp:cNvSpPr/>
      </dsp:nvSpPr>
      <dsp:spPr>
        <a:xfrm>
          <a:off x="81354" y="976255"/>
          <a:ext cx="1598245" cy="6508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EC862-D667-DA4E-988E-9624E78F0CA8}">
      <dsp:nvSpPr>
        <dsp:cNvPr id="0" name=""/>
        <dsp:cNvSpPr/>
      </dsp:nvSpPr>
      <dsp:spPr>
        <a:xfrm>
          <a:off x="0" y="1789801"/>
          <a:ext cx="7991228" cy="81354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3. Community Broadband networks</a:t>
          </a:r>
        </a:p>
      </dsp:txBody>
      <dsp:txXfrm>
        <a:off x="1679600" y="1789801"/>
        <a:ext cx="6311627" cy="813546"/>
      </dsp:txXfrm>
    </dsp:sp>
    <dsp:sp modelId="{37109B46-D60C-8944-98BD-57A6BEFAF2A0}">
      <dsp:nvSpPr>
        <dsp:cNvPr id="0" name=""/>
        <dsp:cNvSpPr/>
      </dsp:nvSpPr>
      <dsp:spPr>
        <a:xfrm>
          <a:off x="81354" y="1871155"/>
          <a:ext cx="1598245" cy="6508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4000" b="-8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C4F84-C573-494F-A16F-2FD159CA8CCD}">
      <dsp:nvSpPr>
        <dsp:cNvPr id="0" name=""/>
        <dsp:cNvSpPr/>
      </dsp:nvSpPr>
      <dsp:spPr>
        <a:xfrm>
          <a:off x="0" y="2684702"/>
          <a:ext cx="7991228" cy="813546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4. Blended Financing</a:t>
          </a:r>
        </a:p>
      </dsp:txBody>
      <dsp:txXfrm>
        <a:off x="1679600" y="2684702"/>
        <a:ext cx="6311627" cy="813546"/>
      </dsp:txXfrm>
    </dsp:sp>
    <dsp:sp modelId="{67C93209-1129-0D40-A976-EEC0E6562A2E}">
      <dsp:nvSpPr>
        <dsp:cNvPr id="0" name=""/>
        <dsp:cNvSpPr/>
      </dsp:nvSpPr>
      <dsp:spPr>
        <a:xfrm>
          <a:off x="81354" y="2766056"/>
          <a:ext cx="1598245" cy="6508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1E269-C54B-D148-AA91-86B89841EE4F}">
      <dsp:nvSpPr>
        <dsp:cNvPr id="0" name=""/>
        <dsp:cNvSpPr/>
      </dsp:nvSpPr>
      <dsp:spPr>
        <a:xfrm>
          <a:off x="0" y="3579602"/>
          <a:ext cx="7991228" cy="81354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5. Fund of Funds and Co-Investment</a:t>
          </a:r>
        </a:p>
      </dsp:txBody>
      <dsp:txXfrm>
        <a:off x="1679600" y="3579602"/>
        <a:ext cx="6311627" cy="813546"/>
      </dsp:txXfrm>
    </dsp:sp>
    <dsp:sp modelId="{13379E0B-287F-9247-AA94-4A7C521FF8D6}">
      <dsp:nvSpPr>
        <dsp:cNvPr id="0" name=""/>
        <dsp:cNvSpPr/>
      </dsp:nvSpPr>
      <dsp:spPr>
        <a:xfrm>
          <a:off x="81354" y="3660957"/>
          <a:ext cx="1598245" cy="6508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A9F6-568C-4775-AB08-C894E9A40C3A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3C43-ECF0-4FD4-81C9-0FBEA530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5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12529"/>
              </a:solidFill>
              <a:effectLst/>
              <a:latin typeface="AvenirNextW04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3C43-ECF0-4FD4-81C9-0FBEA53016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8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3FFEB-9E08-4809-9F86-D51E22B357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5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3FFEB-9E08-4809-9F86-D51E22B3577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4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AvenirNextW04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804A5-05D1-45C7-9879-4012B43CA3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12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3C43-ECF0-4FD4-81C9-0FBEA53016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5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3C43-ECF0-4FD4-81C9-0FBEA53016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3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67AC7-B0DE-4E7D-B2B7-1C2E19C947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16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3C43-ECF0-4FD4-81C9-0FBEA53016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1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3FFEB-9E08-4809-9F86-D51E22B357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9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3FFEB-9E08-4809-9F86-D51E22B357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3FFEB-9E08-4809-9F86-D51E22B357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8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5F20-BA63-8DB5-2941-5EFB6863D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9423A-8943-92F6-08B7-520DEFD64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169A8-590A-145F-AC1A-D5633DA1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8F96-F62E-158F-0066-69F4B942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9D895-69E5-0F01-37ED-520A5630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53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9EDB-922B-5E1C-AE50-D55A6ADB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641AD-F4CA-85C9-9B0D-24F6F7E9A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A3C20-50B7-3CBF-0CFD-0CF1DE43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CBAB7-84F8-FD80-E018-BE7E3DE5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1B81A-0A5B-986E-D2E3-271FDCB7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9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521DF-83AA-35AB-737A-DBFA88192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461C0-CF0E-FE30-B6FD-8A79809B0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598C-1037-1E2A-3405-6C0B8930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AB2E-59AD-5719-1E56-ECD838EF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3F77-988C-8698-5D1E-1AFF2C1B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7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footer  (Grey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1884-EC0F-435B-F7E4-71CDDB54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Next LT Pro Medium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E1981-FF2B-1184-E2E7-AAF94C476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93" y="1825625"/>
            <a:ext cx="106679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4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 text - footer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/>
        </p:nvSpPr>
        <p:spPr>
          <a:xfrm>
            <a:off x="-30161" y="0"/>
            <a:ext cx="12222161" cy="6169794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1800DA-533A-440A-9C6C-2FCF987F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4442"/>
            <a:ext cx="10515600" cy="8759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01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63200" y="2101967"/>
            <a:ext cx="6068800" cy="1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12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 flipH="1">
            <a:off x="6667602" y="3711800"/>
            <a:ext cx="45644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+mn-lt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634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92B6-FD6C-5220-6836-28A5EF1E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A66E-7DA0-8726-AD9C-74B7F07CB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F4F68-2354-AEC1-605B-58DCE54B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8F937-FDA6-4309-2753-12BAC501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A3A6-5FEF-717E-56DE-D6998F58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35C7-63CC-794A-3090-3CFA3F5A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38E3-F3E8-E8FE-BAC2-F2FCC8E8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AB959-6698-61E3-AACA-EE453956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53F1E-E055-4E1E-8401-C35CE58F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709B-1CB1-2B8D-7F83-8B686226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9D2D-C3E0-58C9-600A-AF8FEAE6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2F66-9252-D1DD-D9D5-C35B9C032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A55B0-4D89-A266-2230-FC1D4A194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1CBF6-9999-D02C-CEBE-DC9AD0D5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B22D5-64EF-C05D-1DDE-05AED377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F389D-C17E-EB82-1A47-455FC04D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7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BC22-1A7B-9C3A-F78A-2E99267E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0EA0E-54D3-E571-72B7-DE5F6AD9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80E1B-E1AA-F8C1-A9C4-7D5C972E2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949AE-BC92-9BBF-44CA-94D0EDF83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CD331-A7B4-FD3D-86C5-5E929E9BC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A47B7-C541-2FB3-FD90-6489652D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6470D-ABE5-36EB-E125-A80655D6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070FA-CB5F-C1FD-E5AF-BDEF127F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1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9C99-24C5-37A0-83A1-D7316AA0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9D01-2287-FF9D-6107-8294AC0E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6F68-C164-506D-4F45-4D430585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4B33-3584-D858-2507-C0776744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0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8B661-260A-870C-79A8-478358AE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DBEF0-1196-9ABF-E317-75F1709D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ACEBD-782C-F82A-4735-1B73A755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0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8CA2-45D7-B995-B8E6-D98C24E6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7924-4585-1851-FC27-BEBC33B1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CC289-307A-4F6E-5699-59A7E90A2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0FB63-B62C-0E59-039C-443B10C4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AD775-9FDC-3286-1C52-F6BDD804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8181D-0626-0594-D085-C4F7E62C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5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FF55-86C1-BC05-CE3B-FD0A1705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D1C12-EE37-E071-4CBE-7D49FF99C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71946-AB24-0B51-A411-AAB09602B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B95EA-73D8-DDCF-FA02-E5E6AD87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8B712-0EF0-D79B-15A1-1AE477DC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02484-C198-5909-6ACA-9362407C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9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EA69D-0E84-7B23-669C-4719A243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CC00-0B32-0872-6F3F-60EBD5457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C65BA-90D2-FED5-91CC-9D59A5674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FEED-9DAC-4650-8D84-FDFC433F78C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1875-0014-5E74-35C9-472488965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2D8BA-30C0-18C9-0C4D-A6E373917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93E7-F145-4F77-A2F4-E975D48BD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1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5FE31D4-4473-515C-B325-3A81134925B5}"/>
              </a:ext>
            </a:extLst>
          </p:cNvPr>
          <p:cNvGrpSpPr/>
          <p:nvPr/>
        </p:nvGrpSpPr>
        <p:grpSpPr>
          <a:xfrm>
            <a:off x="401166" y="478994"/>
            <a:ext cx="8910317" cy="5277558"/>
            <a:chOff x="401166" y="474269"/>
            <a:chExt cx="8910317" cy="527755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28B0E04-98ED-0DD6-8729-E824FDDBB7A1}"/>
                </a:ext>
              </a:extLst>
            </p:cNvPr>
            <p:cNvGrpSpPr/>
            <p:nvPr/>
          </p:nvGrpSpPr>
          <p:grpSpPr>
            <a:xfrm>
              <a:off x="401166" y="474269"/>
              <a:ext cx="8910317" cy="5277558"/>
              <a:chOff x="778213" y="474268"/>
              <a:chExt cx="9020302" cy="458411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0539D11-9270-0D02-F542-95A545B3AC39}"/>
                  </a:ext>
                </a:extLst>
              </p:cNvPr>
              <p:cNvGrpSpPr/>
              <p:nvPr/>
            </p:nvGrpSpPr>
            <p:grpSpPr>
              <a:xfrm>
                <a:off x="778213" y="474268"/>
                <a:ext cx="5403949" cy="4584115"/>
                <a:chOff x="574158" y="214214"/>
                <a:chExt cx="5661167" cy="5909463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58733F0-8ACF-2B62-976F-3E79529E7E2C}"/>
                    </a:ext>
                  </a:extLst>
                </p:cNvPr>
                <p:cNvGrpSpPr/>
                <p:nvPr/>
              </p:nvGrpSpPr>
              <p:grpSpPr>
                <a:xfrm>
                  <a:off x="574158" y="214214"/>
                  <a:ext cx="5661167" cy="5909463"/>
                  <a:chOff x="0" y="607618"/>
                  <a:chExt cx="5661167" cy="5909463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725940CD-0AC4-69FA-BF9B-566A9F71126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0" y="607618"/>
                    <a:ext cx="5661167" cy="5909463"/>
                    <a:chOff x="-15871" y="202223"/>
                    <a:chExt cx="5958309" cy="6219637"/>
                  </a:xfrm>
                </p:grpSpPr>
                <p:pic>
                  <p:nvPicPr>
                    <p:cNvPr id="14" name="Image" descr="Image">
                      <a:extLst>
                        <a:ext uri="{FF2B5EF4-FFF2-40B4-BE49-F238E27FC236}">
                          <a16:creationId xmlns:a16="http://schemas.microsoft.com/office/drawing/2014/main" id="{DD3BF811-A5AD-61C0-7DFC-E00BCF7B5A8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3786" t="5887" r="49297" b="7046"/>
                    <a:stretch/>
                  </p:blipFill>
                  <p:spPr>
                    <a:xfrm flipH="1">
                      <a:off x="-15871" y="202223"/>
                      <a:ext cx="5958309" cy="6219637"/>
                    </a:xfrm>
                    <a:prstGeom prst="rect">
                      <a:avLst/>
                    </a:prstGeom>
                    <a:ln w="12700">
                      <a:miter lim="400000"/>
                    </a:ln>
                  </p:spPr>
                </p:pic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26E01AA2-75C3-9B98-F5E3-08DFA70A88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8144" y="5435598"/>
                      <a:ext cx="759012" cy="101600"/>
                    </a:xfrm>
                    <a:prstGeom prst="rect">
                      <a:avLst/>
                    </a:prstGeom>
                    <a:solidFill>
                      <a:srgbClr val="1C1C1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12" name="Picture 11" descr="A screenshot of a computer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6569E51B-81FC-CFF0-2CD9-3D74CBC23B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" t="-18" r="16900" b="60496"/>
                  <a:stretch/>
                </p:blipFill>
                <p:spPr>
                  <a:xfrm>
                    <a:off x="1029006" y="1470039"/>
                    <a:ext cx="4463370" cy="4013171"/>
                  </a:xfrm>
                  <a:prstGeom prst="rect">
                    <a:avLst/>
                  </a:prstGeom>
                </p:spPr>
              </p:pic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CF6FC9B-7E66-7466-9987-3AE70EDD0737}"/>
                      </a:ext>
                    </a:extLst>
                  </p:cNvPr>
                  <p:cNvSpPr/>
                  <p:nvPr/>
                </p:nvSpPr>
                <p:spPr>
                  <a:xfrm>
                    <a:off x="3958971" y="5628271"/>
                    <a:ext cx="721160" cy="96533"/>
                  </a:xfrm>
                  <a:prstGeom prst="rect">
                    <a:avLst/>
                  </a:prstGeom>
                  <a:solidFill>
                    <a:srgbClr val="1C1C1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2734B4B-9172-93EC-A35F-FD8C26349D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997" r="32457"/>
                <a:stretch/>
              </p:blipFill>
              <p:spPr>
                <a:xfrm>
                  <a:off x="1603164" y="1078870"/>
                  <a:ext cx="4463370" cy="4008700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5057245-67A6-822B-D9DD-77B4E6000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0466" y="1030742"/>
                <a:ext cx="8038049" cy="3216301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ADEEA9-C255-7DD4-B020-C8643D6D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3547" y="1981548"/>
              <a:ext cx="3203587" cy="22689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8D00A0-44B5-BDDB-EF8A-1F1D2D69C9DE}"/>
              </a:ext>
            </a:extLst>
          </p:cNvPr>
          <p:cNvSpPr txBox="1"/>
          <p:nvPr/>
        </p:nvSpPr>
        <p:spPr>
          <a:xfrm>
            <a:off x="3087523" y="5773925"/>
            <a:ext cx="533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Nancy Sundberg</a:t>
            </a:r>
            <a:r>
              <a:rPr lang="en-US" sz="2000" dirty="0"/>
              <a:t>, Senior </a:t>
            </a:r>
            <a:r>
              <a:rPr lang="en-US" sz="2000" dirty="0" err="1"/>
              <a:t>Programme</a:t>
            </a:r>
            <a:r>
              <a:rPr lang="en-US" sz="2000" dirty="0"/>
              <a:t> Officer</a:t>
            </a:r>
            <a:br>
              <a:rPr lang="en-US" sz="2000" dirty="0"/>
            </a:br>
            <a:r>
              <a:rPr lang="en-US" sz="2000" dirty="0"/>
              <a:t>ITU/BDT</a:t>
            </a:r>
            <a:endParaRPr lang="en-GB" sz="2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FED2A-F76B-745D-5268-01119C91DC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37" y="1231822"/>
            <a:ext cx="568660" cy="6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D0F6-688F-9360-4F85-F959D506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0215"/>
            <a:ext cx="10972800" cy="1143000"/>
          </a:xfrm>
        </p:spPr>
        <p:txBody>
          <a:bodyPr/>
          <a:lstStyle/>
          <a:p>
            <a:r>
              <a:rPr lang="en-US" dirty="0"/>
              <a:t>Universal Access/Service (UAS) definition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4503B-ADAC-63CA-7265-923CC937A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502A8-4D00-3B46-8A5A-1CFCB17C7B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CEAAC-5030-3BB1-7DEF-67BD2922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8" y="2145913"/>
            <a:ext cx="4961376" cy="3497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20BA74-710B-01BF-A58B-AACB3AE6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055" y="4411063"/>
            <a:ext cx="2844801" cy="2341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46697-3488-8659-A50B-AFAB58315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765" y="1472910"/>
            <a:ext cx="3047527" cy="2678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438F36-1B42-02CE-D251-377B9A001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729" y="2145913"/>
            <a:ext cx="3568544" cy="37977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A2210-1AE0-8FB3-FE26-C0F10EB3CF34}"/>
              </a:ext>
            </a:extLst>
          </p:cNvPr>
          <p:cNvSpPr txBox="1"/>
          <p:nvPr/>
        </p:nvSpPr>
        <p:spPr>
          <a:xfrm>
            <a:off x="9168505" y="6441566"/>
            <a:ext cx="298286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A0DF"/>
                </a:solidFill>
                <a:cs typeface="Calibri" panose="020F0502020204030204" pitchFamily="34" charset="0"/>
              </a:rPr>
              <a:t>Source: https://datahub.itu.int/ </a:t>
            </a:r>
          </a:p>
        </p:txBody>
      </p:sp>
    </p:spTree>
    <p:extLst>
      <p:ext uri="{BB962C8B-B14F-4D97-AF65-F5344CB8AC3E}">
        <p14:creationId xmlns:p14="http://schemas.microsoft.com/office/powerpoint/2010/main" val="356577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1BDA6-3AD7-136C-EA98-28AB97121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2806" y="6511596"/>
            <a:ext cx="2844800" cy="365125"/>
          </a:xfrm>
        </p:spPr>
        <p:txBody>
          <a:bodyPr/>
          <a:lstStyle/>
          <a:p>
            <a:pPr>
              <a:defRPr/>
            </a:pPr>
            <a:fld id="{E203F318-E62F-E347-A0F3-D8159781F2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Google Shape;44;p11">
            <a:extLst>
              <a:ext uri="{FF2B5EF4-FFF2-40B4-BE49-F238E27FC236}">
                <a16:creationId xmlns:a16="http://schemas.microsoft.com/office/drawing/2014/main" id="{0F3CA79A-BAAD-A3F2-2287-4BBF842E41E3}"/>
              </a:ext>
            </a:extLst>
          </p:cNvPr>
          <p:cNvSpPr/>
          <p:nvPr/>
        </p:nvSpPr>
        <p:spPr>
          <a:xfrm>
            <a:off x="0" y="3332076"/>
            <a:ext cx="12192000" cy="3525923"/>
          </a:xfrm>
          <a:prstGeom prst="rect">
            <a:avLst/>
          </a:prstGeom>
          <a:solidFill>
            <a:srgbClr val="009CD6">
              <a:alpha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1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venirNext LT Pro Regular" panose="020B0504020202020204" pitchFamily="34" charset="0"/>
              <a:cs typeface="Arial"/>
              <a:sym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3C234C8-2984-A74B-D906-E8C402167445}"/>
              </a:ext>
            </a:extLst>
          </p:cNvPr>
          <p:cNvGrpSpPr/>
          <p:nvPr/>
        </p:nvGrpSpPr>
        <p:grpSpPr>
          <a:xfrm flipH="1">
            <a:off x="1163097" y="1184388"/>
            <a:ext cx="1883293" cy="1859867"/>
            <a:chOff x="-15871" y="202223"/>
            <a:chExt cx="5958309" cy="6219637"/>
          </a:xfrm>
        </p:grpSpPr>
        <p:pic>
          <p:nvPicPr>
            <p:cNvPr id="42" name="Image" descr="Image">
              <a:extLst>
                <a:ext uri="{FF2B5EF4-FFF2-40B4-BE49-F238E27FC236}">
                  <a16:creationId xmlns:a16="http://schemas.microsoft.com/office/drawing/2014/main" id="{817AF427-43A9-A88B-F547-404685CF8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86" t="5887" r="49297" b="7046"/>
            <a:stretch/>
          </p:blipFill>
          <p:spPr>
            <a:xfrm flipH="1">
              <a:off x="-15871" y="202223"/>
              <a:ext cx="5958309" cy="621963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66DCAEF-D025-2A79-7417-DAAFB4C21517}"/>
                </a:ext>
              </a:extLst>
            </p:cNvPr>
            <p:cNvSpPr/>
            <p:nvPr/>
          </p:nvSpPr>
          <p:spPr>
            <a:xfrm>
              <a:off x="4410635" y="5486400"/>
              <a:ext cx="759012" cy="10160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812B15B-DCCE-7EE6-8B2B-5E8DA6B49E89}"/>
              </a:ext>
            </a:extLst>
          </p:cNvPr>
          <p:cNvSpPr txBox="1"/>
          <p:nvPr/>
        </p:nvSpPr>
        <p:spPr>
          <a:xfrm>
            <a:off x="1404795" y="670547"/>
            <a:ext cx="3531367" cy="542584"/>
          </a:xfrm>
          <a:prstGeom prst="rect">
            <a:avLst/>
          </a:prstGeom>
          <a:solidFill>
            <a:srgbClr val="009CD6"/>
          </a:solidFill>
        </p:spPr>
        <p:txBody>
          <a:bodyPr wrap="square">
            <a:spAutoFit/>
          </a:bodyPr>
          <a:lstStyle/>
          <a:p>
            <a:r>
              <a:rPr lang="en-US" sz="1463" b="1" dirty="0">
                <a:solidFill>
                  <a:schemeClr val="bg1"/>
                </a:solidFill>
                <a:latin typeface="AvenirNext LT Pro Medium" panose="020B0804020202020204" pitchFamily="34" charset="0"/>
              </a:rPr>
              <a:t>Data to inform decisions making &amp;</a:t>
            </a:r>
          </a:p>
          <a:p>
            <a:r>
              <a:rPr lang="en-US" sz="1463" b="1" dirty="0">
                <a:solidFill>
                  <a:schemeClr val="bg1"/>
                </a:solidFill>
                <a:latin typeface="AvenirNext LT Pro Medium" panose="020B0804020202020204" pitchFamily="34" charset="0"/>
              </a:rPr>
              <a:t>track  growth</a:t>
            </a:r>
            <a:endParaRPr lang="en-GB" sz="1463" b="1" dirty="0">
              <a:solidFill>
                <a:schemeClr val="bg1"/>
              </a:solidFill>
              <a:latin typeface="AvenirNext LT Pro Medium" panose="020B08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4BBD1B-BAA2-80DC-DDBC-FCA31BE4F97E}"/>
              </a:ext>
            </a:extLst>
          </p:cNvPr>
          <p:cNvSpPr txBox="1"/>
          <p:nvPr/>
        </p:nvSpPr>
        <p:spPr>
          <a:xfrm>
            <a:off x="3045293" y="1213823"/>
            <a:ext cx="2211684" cy="2083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ITU </a:t>
            </a:r>
            <a:r>
              <a:rPr lang="en-US" sz="1463" dirty="0" err="1">
                <a:solidFill>
                  <a:srgbClr val="009CD6"/>
                </a:solidFill>
                <a:latin typeface="AvenirNext LT Pro Medium" panose="020B0804020202020204" pitchFamily="34" charset="0"/>
              </a:rPr>
              <a:t>DataHub</a:t>
            </a:r>
            <a:endParaRPr lang="en-US" sz="1463" dirty="0">
              <a:solidFill>
                <a:srgbClr val="009CD6"/>
              </a:solidFill>
              <a:latin typeface="AvenirNext LT Pro Medium" panose="020B08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G5 Accelerator</a:t>
            </a:r>
          </a:p>
          <a:p>
            <a:pPr>
              <a:lnSpc>
                <a:spcPct val="150000"/>
              </a:lnSpc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Digital Regulation Platform​</a:t>
            </a:r>
          </a:p>
          <a:p>
            <a:pPr>
              <a:lnSpc>
                <a:spcPct val="150000"/>
              </a:lnSpc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ICT</a:t>
            </a:r>
            <a:r>
              <a:rPr lang="en-US" sz="1138" dirty="0">
                <a:latin typeface="AvenirNext LT Pro Medium" panose="020B0804020202020204" pitchFamily="34" charset="0"/>
              </a:rPr>
              <a:t> </a:t>
            </a: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Regulatory Tracker</a:t>
            </a:r>
          </a:p>
          <a:p>
            <a:pPr>
              <a:lnSpc>
                <a:spcPct val="150000"/>
              </a:lnSpc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G5 Benchmark </a:t>
            </a:r>
          </a:p>
          <a:p>
            <a:pPr>
              <a:lnSpc>
                <a:spcPct val="150000"/>
              </a:lnSpc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ICT Policy Impact Lab</a:t>
            </a:r>
            <a:endParaRPr lang="en-GB" sz="1463" dirty="0">
              <a:solidFill>
                <a:srgbClr val="009CD6"/>
              </a:solidFill>
              <a:latin typeface="AvenirNext LT Pro Medium" panose="020B08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B9F95E-6F26-973C-238E-B3213C8352D9}"/>
              </a:ext>
            </a:extLst>
          </p:cNvPr>
          <p:cNvSpPr txBox="1"/>
          <p:nvPr/>
        </p:nvSpPr>
        <p:spPr>
          <a:xfrm>
            <a:off x="6020877" y="670547"/>
            <a:ext cx="4091952" cy="542584"/>
          </a:xfrm>
          <a:prstGeom prst="rect">
            <a:avLst/>
          </a:prstGeom>
          <a:solidFill>
            <a:srgbClr val="009CD6"/>
          </a:solidFill>
        </p:spPr>
        <p:txBody>
          <a:bodyPr wrap="square">
            <a:spAutoFit/>
          </a:bodyPr>
          <a:lstStyle/>
          <a:p>
            <a:r>
              <a:rPr lang="en-GB" sz="1463" b="1" dirty="0">
                <a:solidFill>
                  <a:schemeClr val="bg1"/>
                </a:solidFill>
                <a:latin typeface="AvenirNext LT Pro Medium" panose="020B0804020202020204" pitchFamily="34" charset="0"/>
              </a:rPr>
              <a:t>Share your experiences and see what works and where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42207B-0F28-285F-4387-4DECE671EBC0}"/>
              </a:ext>
            </a:extLst>
          </p:cNvPr>
          <p:cNvGrpSpPr/>
          <p:nvPr/>
        </p:nvGrpSpPr>
        <p:grpSpPr>
          <a:xfrm>
            <a:off x="5843656" y="1204263"/>
            <a:ext cx="1883700" cy="1978750"/>
            <a:chOff x="289427" y="202223"/>
            <a:chExt cx="5920873" cy="6219637"/>
          </a:xfrm>
        </p:grpSpPr>
        <p:pic>
          <p:nvPicPr>
            <p:cNvPr id="50" name="Image" descr="Image">
              <a:extLst>
                <a:ext uri="{FF2B5EF4-FFF2-40B4-BE49-F238E27FC236}">
                  <a16:creationId xmlns:a16="http://schemas.microsoft.com/office/drawing/2014/main" id="{504FD129-F32A-5CB3-B820-685FEE566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86" t="5887" r="49592" b="7046"/>
            <a:stretch/>
          </p:blipFill>
          <p:spPr>
            <a:xfrm>
              <a:off x="289427" y="202223"/>
              <a:ext cx="5920873" cy="621963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094DAC-3435-DBD7-B9AD-42BD4308BE67}"/>
                </a:ext>
              </a:extLst>
            </p:cNvPr>
            <p:cNvSpPr/>
            <p:nvPr/>
          </p:nvSpPr>
          <p:spPr>
            <a:xfrm>
              <a:off x="4410635" y="5486400"/>
              <a:ext cx="759012" cy="10160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9979D75-9928-FEE9-744D-B1EB09BE1841}"/>
              </a:ext>
            </a:extLst>
          </p:cNvPr>
          <p:cNvSpPr txBox="1"/>
          <p:nvPr/>
        </p:nvSpPr>
        <p:spPr>
          <a:xfrm>
            <a:off x="7717091" y="1215427"/>
            <a:ext cx="4376938" cy="21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sz="1463" b="1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Global Symposium for Regulators (GSR-23) </a:t>
            </a:r>
            <a:br>
              <a:rPr lang="en-US" sz="1463" b="1" dirty="0">
                <a:solidFill>
                  <a:srgbClr val="009CD6"/>
                </a:solidFill>
                <a:latin typeface="AvenirNext LT Pro Medium" panose="020B0804020202020204" pitchFamily="34" charset="0"/>
              </a:rPr>
            </a:br>
            <a:r>
              <a:rPr lang="en-US" sz="1463" b="1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Egypt, 5-9 June 2023 – </a:t>
            </a:r>
            <a:r>
              <a:rPr lang="en-US" sz="1463" b="1" dirty="0">
                <a:highlight>
                  <a:srgbClr val="FFFF00"/>
                </a:highlight>
                <a:latin typeface="AvenirNext LT Pro Medium" panose="020B0804020202020204" pitchFamily="34" charset="0"/>
              </a:rPr>
              <a:t>JOIN US!</a:t>
            </a:r>
          </a:p>
          <a:p>
            <a:pPr>
              <a:spcAft>
                <a:spcPts val="975"/>
              </a:spcAft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ITU Regional Economic Dialogue for the Americas Region (RED-23), Costa Rica, 25-29 September 2023</a:t>
            </a:r>
          </a:p>
          <a:p>
            <a:pPr>
              <a:spcAft>
                <a:spcPts val="975"/>
              </a:spcAft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ITU Digital Ecosystem Portal</a:t>
            </a:r>
          </a:p>
          <a:p>
            <a:pPr>
              <a:spcAft>
                <a:spcPts val="975"/>
              </a:spcAft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ITU Infrastructure Development and Connectivity Portal</a:t>
            </a:r>
          </a:p>
          <a:p>
            <a:pPr>
              <a:spcAft>
                <a:spcPts val="975"/>
              </a:spcAft>
            </a:pPr>
            <a:r>
              <a:rPr lang="en-US" sz="1463" dirty="0">
                <a:solidFill>
                  <a:srgbClr val="009CD6"/>
                </a:solidFill>
                <a:latin typeface="AvenirNext LT Pro Medium" panose="020B0804020202020204" pitchFamily="34" charset="0"/>
              </a:rPr>
              <a:t>Regulatory Associations Portal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B41ADA-FD63-BE2F-BD44-E37BC4BB8555}"/>
              </a:ext>
            </a:extLst>
          </p:cNvPr>
          <p:cNvSpPr txBox="1"/>
          <p:nvPr/>
        </p:nvSpPr>
        <p:spPr>
          <a:xfrm>
            <a:off x="902080" y="3357903"/>
            <a:ext cx="9618005" cy="646331"/>
          </a:xfrm>
          <a:prstGeom prst="rect">
            <a:avLst/>
          </a:prstGeom>
          <a:solidFill>
            <a:srgbClr val="009CD6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venirNext LT Pro Medium" panose="020B0804020202020204" pitchFamily="34" charset="0"/>
              </a:rPr>
              <a:t>Research on best practices related to all current and future challenges</a:t>
            </a:r>
          </a:p>
          <a:p>
            <a:r>
              <a:rPr lang="en-GB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Opportunities of broadband, regulation of 5G, digital identity, ICT infrastructure, ICT investment needs…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8D3CD75-F0E4-997F-461E-AC95EE1DB1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175"/>
          <a:stretch/>
        </p:blipFill>
        <p:spPr>
          <a:xfrm>
            <a:off x="4023638" y="4235942"/>
            <a:ext cx="1170000" cy="95231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8961912-ABF6-3A15-A94C-65DF37A91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42965"/>
          <a:stretch/>
        </p:blipFill>
        <p:spPr>
          <a:xfrm>
            <a:off x="7770155" y="5267286"/>
            <a:ext cx="1170000" cy="107339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0A2CA04-6CBE-2C69-EFA3-59AE7C89A8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3504"/>
          <a:stretch/>
        </p:blipFill>
        <p:spPr>
          <a:xfrm>
            <a:off x="5263626" y="4232247"/>
            <a:ext cx="1170000" cy="93354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E6A8F16-6A71-181A-CBC4-E8740E8C17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6734"/>
          <a:stretch/>
        </p:blipFill>
        <p:spPr>
          <a:xfrm>
            <a:off x="2754088" y="5290483"/>
            <a:ext cx="1170000" cy="105020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6" descr="Connecting humanity - Assessing investment needs of connecting humanity to the Internet by 2030">
            <a:extLst>
              <a:ext uri="{FF2B5EF4-FFF2-40B4-BE49-F238E27FC236}">
                <a16:creationId xmlns:a16="http://schemas.microsoft.com/office/drawing/2014/main" id="{08AF4AAE-F102-4F57-0F6E-D86A4F03A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7"/>
          <a:stretch/>
        </p:blipFill>
        <p:spPr bwMode="auto">
          <a:xfrm>
            <a:off x="7758692" y="4251357"/>
            <a:ext cx="1181464" cy="93354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853D85F-55EB-F4F1-34EC-07FFB9B3D9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525"/>
          <a:stretch/>
        </p:blipFill>
        <p:spPr>
          <a:xfrm>
            <a:off x="4004010" y="5274786"/>
            <a:ext cx="1170000" cy="10658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2" descr="ITU Publication: Financing universal access to digital technologies and services 2021">
            <a:extLst>
              <a:ext uri="{FF2B5EF4-FFF2-40B4-BE49-F238E27FC236}">
                <a16:creationId xmlns:a16="http://schemas.microsoft.com/office/drawing/2014/main" id="{F5D87719-B7DC-02E9-396C-740DF29DF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/>
        </p:blipFill>
        <p:spPr bwMode="auto">
          <a:xfrm>
            <a:off x="5263626" y="5270828"/>
            <a:ext cx="1170000" cy="10698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F042542-6BB6-A35A-99A4-62679B6B7F1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5000"/>
          <a:stretch/>
        </p:blipFill>
        <p:spPr>
          <a:xfrm>
            <a:off x="6530167" y="5270828"/>
            <a:ext cx="1170000" cy="106985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52F94B4A-33FD-6716-45DB-D12D4A02B09F}"/>
              </a:ext>
            </a:extLst>
          </p:cNvPr>
          <p:cNvGrpSpPr/>
          <p:nvPr/>
        </p:nvGrpSpPr>
        <p:grpSpPr>
          <a:xfrm>
            <a:off x="9127839" y="4419294"/>
            <a:ext cx="2987560" cy="1791117"/>
            <a:chOff x="8120191" y="4128845"/>
            <a:chExt cx="3972651" cy="246464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090FD29-3694-91F8-70E4-748C2AAA0A8E}"/>
                </a:ext>
              </a:extLst>
            </p:cNvPr>
            <p:cNvGrpSpPr/>
            <p:nvPr/>
          </p:nvGrpSpPr>
          <p:grpSpPr>
            <a:xfrm>
              <a:off x="8120191" y="4128845"/>
              <a:ext cx="3972651" cy="2464640"/>
              <a:chOff x="8365551" y="4343736"/>
              <a:chExt cx="3457855" cy="2145260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2C6F46A-06C5-CDFD-7DE9-1776799F33E2}"/>
                  </a:ext>
                </a:extLst>
              </p:cNvPr>
              <p:cNvGrpSpPr/>
              <p:nvPr/>
            </p:nvGrpSpPr>
            <p:grpSpPr>
              <a:xfrm flipH="1">
                <a:off x="8365551" y="4343738"/>
                <a:ext cx="2129481" cy="2145258"/>
                <a:chOff x="468470" y="202225"/>
                <a:chExt cx="5473968" cy="5828892"/>
              </a:xfrm>
            </p:grpSpPr>
            <p:pic>
              <p:nvPicPr>
                <p:cNvPr id="70" name="Image" descr="Image">
                  <a:extLst>
                    <a:ext uri="{FF2B5EF4-FFF2-40B4-BE49-F238E27FC236}">
                      <a16:creationId xmlns:a16="http://schemas.microsoft.com/office/drawing/2014/main" id="{5ECB308B-D3BC-1325-AA87-8DBD7DBCEA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786" t="5887" r="53111" b="12516"/>
                <a:stretch/>
              </p:blipFill>
              <p:spPr>
                <a:xfrm flipH="1">
                  <a:off x="468470" y="202225"/>
                  <a:ext cx="5473968" cy="5828892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1D85863-80C7-A16E-C9D3-A7CEC1E884D1}"/>
                    </a:ext>
                  </a:extLst>
                </p:cNvPr>
                <p:cNvSpPr/>
                <p:nvPr/>
              </p:nvSpPr>
              <p:spPr>
                <a:xfrm>
                  <a:off x="4410635" y="5486400"/>
                  <a:ext cx="759012" cy="101600"/>
                </a:xfrm>
                <a:prstGeom prst="rect">
                  <a:avLst/>
                </a:prstGeom>
                <a:solidFill>
                  <a:srgbClr val="1C1C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1EDFE00-6688-83E9-675F-5EFF832C927C}"/>
                  </a:ext>
                </a:extLst>
              </p:cNvPr>
              <p:cNvGrpSpPr/>
              <p:nvPr/>
            </p:nvGrpSpPr>
            <p:grpSpPr>
              <a:xfrm>
                <a:off x="9693925" y="4343736"/>
                <a:ext cx="2129481" cy="2145259"/>
                <a:chOff x="468470" y="202223"/>
                <a:chExt cx="5473968" cy="5828895"/>
              </a:xfrm>
            </p:grpSpPr>
            <p:pic>
              <p:nvPicPr>
                <p:cNvPr id="68" name="Image" descr="Image">
                  <a:extLst>
                    <a:ext uri="{FF2B5EF4-FFF2-40B4-BE49-F238E27FC236}">
                      <a16:creationId xmlns:a16="http://schemas.microsoft.com/office/drawing/2014/main" id="{C89796DB-5D74-4B3C-947D-EAACE3EF5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786" t="5887" r="53111" b="12516"/>
                <a:stretch/>
              </p:blipFill>
              <p:spPr>
                <a:xfrm flipH="1">
                  <a:off x="468470" y="202223"/>
                  <a:ext cx="5473968" cy="5828895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BAAC0E1-0B27-3954-CF1A-B7138AB94D21}"/>
                    </a:ext>
                  </a:extLst>
                </p:cNvPr>
                <p:cNvSpPr/>
                <p:nvPr/>
              </p:nvSpPr>
              <p:spPr>
                <a:xfrm>
                  <a:off x="4410635" y="5486400"/>
                  <a:ext cx="759012" cy="101600"/>
                </a:xfrm>
                <a:prstGeom prst="rect">
                  <a:avLst/>
                </a:prstGeom>
                <a:solidFill>
                  <a:srgbClr val="1C1C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/>
                </a:p>
              </p:txBody>
            </p:sp>
          </p:grp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6E78438-0059-909D-D423-866DD8D34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6517"/>
            <a:stretch/>
          </p:blipFill>
          <p:spPr>
            <a:xfrm>
              <a:off x="8635194" y="4513373"/>
              <a:ext cx="2958971" cy="1763867"/>
            </a:xfrm>
            <a:prstGeom prst="rect">
              <a:avLst/>
            </a:prstGeom>
          </p:spPr>
        </p:pic>
      </p:grpSp>
      <p:sp>
        <p:nvSpPr>
          <p:cNvPr id="72" name="Title 9">
            <a:extLst>
              <a:ext uri="{FF2B5EF4-FFF2-40B4-BE49-F238E27FC236}">
                <a16:creationId xmlns:a16="http://schemas.microsoft.com/office/drawing/2014/main" id="{10D8BB5C-F9F8-D6F0-F3CC-6E6CE0B6B823}"/>
              </a:ext>
            </a:extLst>
          </p:cNvPr>
          <p:cNvSpPr txBox="1">
            <a:spLocks/>
          </p:cNvSpPr>
          <p:nvPr/>
        </p:nvSpPr>
        <p:spPr>
          <a:xfrm>
            <a:off x="476655" y="292602"/>
            <a:ext cx="4230811" cy="252146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00A0DF"/>
                </a:solidFill>
                <a:latin typeface="Arial"/>
                <a:cs typeface="Arial"/>
              </a:rPr>
              <a:t>Digital Policy &amp; Regulation</a:t>
            </a:r>
            <a:endParaRPr lang="en-US" sz="1600" dirty="0">
              <a:solidFill>
                <a:srgbClr val="00A0DF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A98AB21-9315-ED35-E20F-99D398799191}"/>
              </a:ext>
            </a:extLst>
          </p:cNvPr>
          <p:cNvSpPr txBox="1"/>
          <p:nvPr/>
        </p:nvSpPr>
        <p:spPr>
          <a:xfrm>
            <a:off x="9905560" y="6408100"/>
            <a:ext cx="1987792" cy="369332"/>
          </a:xfrm>
          <a:prstGeom prst="rect">
            <a:avLst/>
          </a:prstGeom>
          <a:solidFill>
            <a:srgbClr val="54BBEB"/>
          </a:solidFill>
        </p:spPr>
        <p:txBody>
          <a:bodyPr wrap="square">
            <a:spAutoFit/>
          </a:bodyPr>
          <a:lstStyle/>
          <a:p>
            <a:pPr marL="0" indent="0">
              <a:buClr>
                <a:srgbClr val="FFC000"/>
              </a:buClr>
            </a:pPr>
            <a:r>
              <a:rPr lang="en-US" sz="1800" b="1" dirty="0">
                <a:solidFill>
                  <a:srgbClr val="FFC000"/>
                </a:solidFill>
                <a:latin typeface="AvenirNext LT Pro Regular" panose="020B0504020202020204" pitchFamily="34" charset="0"/>
              </a:rPr>
              <a:t>www.itu.int/TREG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097CF-F206-70FF-58DC-0E082B11A7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4317" y="4237016"/>
            <a:ext cx="1177416" cy="947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E210C-08CB-B4AC-6DCE-50ECB3F1A3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3283" y="1445221"/>
            <a:ext cx="1468245" cy="1268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65D6FF-73A1-A740-56E4-3C31A6AA00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7922" y="1477545"/>
            <a:ext cx="1442721" cy="135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5F62B-39F4-6F21-0F53-CFE60712E7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5785" y="4213472"/>
            <a:ext cx="1177416" cy="971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5FADB-F4B9-3EF2-856A-45035815498A}"/>
              </a:ext>
            </a:extLst>
          </p:cNvPr>
          <p:cNvSpPr txBox="1"/>
          <p:nvPr/>
        </p:nvSpPr>
        <p:spPr>
          <a:xfrm>
            <a:off x="9052881" y="4049962"/>
            <a:ext cx="2987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Next LT Pro Medium" panose="020B0804020202020204" pitchFamily="34" charset="0"/>
              </a:rPr>
              <a:t>Digital Regulation Platform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C8F226-772E-4DAD-739B-ED057993EC23}"/>
              </a:ext>
            </a:extLst>
          </p:cNvPr>
          <p:cNvGrpSpPr/>
          <p:nvPr/>
        </p:nvGrpSpPr>
        <p:grpSpPr>
          <a:xfrm>
            <a:off x="201174" y="4501638"/>
            <a:ext cx="2339913" cy="1546295"/>
            <a:chOff x="401166" y="474269"/>
            <a:chExt cx="8910317" cy="52775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B2A390-4ADC-82BD-A602-4BA25E1A280C}"/>
                </a:ext>
              </a:extLst>
            </p:cNvPr>
            <p:cNvGrpSpPr/>
            <p:nvPr/>
          </p:nvGrpSpPr>
          <p:grpSpPr>
            <a:xfrm>
              <a:off x="401166" y="474269"/>
              <a:ext cx="8910317" cy="5277558"/>
              <a:chOff x="778213" y="474268"/>
              <a:chExt cx="9020302" cy="458411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8790995-E248-54CE-4496-BC5630E5E4B3}"/>
                  </a:ext>
                </a:extLst>
              </p:cNvPr>
              <p:cNvGrpSpPr/>
              <p:nvPr/>
            </p:nvGrpSpPr>
            <p:grpSpPr>
              <a:xfrm>
                <a:off x="778213" y="474268"/>
                <a:ext cx="5403949" cy="4584115"/>
                <a:chOff x="574158" y="214214"/>
                <a:chExt cx="5661167" cy="5909463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D02FC3B-9FBC-8706-7A5C-D0533B1CBD13}"/>
                    </a:ext>
                  </a:extLst>
                </p:cNvPr>
                <p:cNvGrpSpPr/>
                <p:nvPr/>
              </p:nvGrpSpPr>
              <p:grpSpPr>
                <a:xfrm>
                  <a:off x="574158" y="214214"/>
                  <a:ext cx="5661167" cy="5909463"/>
                  <a:chOff x="0" y="607618"/>
                  <a:chExt cx="5661167" cy="5909463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237C70A5-2292-C62C-B0D9-E68758F5DA3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0" y="607618"/>
                    <a:ext cx="5661167" cy="5909463"/>
                    <a:chOff x="-15871" y="202223"/>
                    <a:chExt cx="5958309" cy="6219637"/>
                  </a:xfrm>
                </p:grpSpPr>
                <p:pic>
                  <p:nvPicPr>
                    <p:cNvPr id="20" name="Image" descr="Image">
                      <a:extLst>
                        <a:ext uri="{FF2B5EF4-FFF2-40B4-BE49-F238E27FC236}">
                          <a16:creationId xmlns:a16="http://schemas.microsoft.com/office/drawing/2014/main" id="{62FD7E5B-4D29-4A09-8214-C59BA373048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3786" t="5887" r="49297" b="7046"/>
                    <a:stretch/>
                  </p:blipFill>
                  <p:spPr>
                    <a:xfrm flipH="1">
                      <a:off x="-15871" y="202223"/>
                      <a:ext cx="5958309" cy="6219637"/>
                    </a:xfrm>
                    <a:prstGeom prst="rect">
                      <a:avLst/>
                    </a:prstGeom>
                    <a:ln w="12700">
                      <a:miter lim="400000"/>
                    </a:ln>
                  </p:spPr>
                </p:pic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8181C9C1-8937-DE38-8575-2AA85C478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8144" y="5435598"/>
                      <a:ext cx="759012" cy="101600"/>
                    </a:xfrm>
                    <a:prstGeom prst="rect">
                      <a:avLst/>
                    </a:prstGeom>
                    <a:solidFill>
                      <a:srgbClr val="1C1C1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18" name="Picture 17" descr="A screenshot of a computer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20A00B86-4ED4-D18C-172D-DF3B2C1BB1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" t="-18" r="16900" b="60496"/>
                  <a:stretch/>
                </p:blipFill>
                <p:spPr>
                  <a:xfrm>
                    <a:off x="1029006" y="1470039"/>
                    <a:ext cx="4463370" cy="4013171"/>
                  </a:xfrm>
                  <a:prstGeom prst="rect">
                    <a:avLst/>
                  </a:prstGeom>
                </p:spPr>
              </p:pic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E7C12F94-41BC-3E3B-3560-AB32D7EAEEF4}"/>
                      </a:ext>
                    </a:extLst>
                  </p:cNvPr>
                  <p:cNvSpPr/>
                  <p:nvPr/>
                </p:nvSpPr>
                <p:spPr>
                  <a:xfrm>
                    <a:off x="3958971" y="5628271"/>
                    <a:ext cx="721160" cy="96533"/>
                  </a:xfrm>
                  <a:prstGeom prst="rect">
                    <a:avLst/>
                  </a:prstGeom>
                  <a:solidFill>
                    <a:srgbClr val="1C1C1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FE0779CE-FCF8-6583-A73C-569D73F34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3997" r="32457"/>
                <a:stretch/>
              </p:blipFill>
              <p:spPr>
                <a:xfrm>
                  <a:off x="1603164" y="1078870"/>
                  <a:ext cx="4463370" cy="4008700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4F50D57-6803-A36B-8466-904CCAD2D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60466" y="1030742"/>
                <a:ext cx="8038049" cy="3216301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A8051C-6476-0E23-52FD-37E1545DC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363547" y="1981548"/>
              <a:ext cx="3203587" cy="2268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53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80F015-025E-414C-87FD-D766D61E6E7C}"/>
              </a:ext>
            </a:extLst>
          </p:cNvPr>
          <p:cNvSpPr/>
          <p:nvPr/>
        </p:nvSpPr>
        <p:spPr>
          <a:xfrm>
            <a:off x="9048469" y="4"/>
            <a:ext cx="314353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venirNext LT Pro Regular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16BFD-861A-4D81-B29E-27C2E77E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9154206" cy="6858000"/>
          </a:xfrm>
          <a:prstGeom prst="rect">
            <a:avLst/>
          </a:prstGeom>
        </p:spPr>
      </p:pic>
      <p:sp>
        <p:nvSpPr>
          <p:cNvPr id="4" name="Google Shape;44;p11">
            <a:extLst>
              <a:ext uri="{FF2B5EF4-FFF2-40B4-BE49-F238E27FC236}">
                <a16:creationId xmlns:a16="http://schemas.microsoft.com/office/drawing/2014/main" id="{0A9B329F-3C02-45A2-83CB-231756AFF389}"/>
              </a:ext>
            </a:extLst>
          </p:cNvPr>
          <p:cNvSpPr/>
          <p:nvPr/>
        </p:nvSpPr>
        <p:spPr>
          <a:xfrm>
            <a:off x="0" y="4"/>
            <a:ext cx="12192000" cy="6858000"/>
          </a:xfrm>
          <a:prstGeom prst="rect">
            <a:avLst/>
          </a:prstGeom>
          <a:solidFill>
            <a:srgbClr val="009CD6">
              <a:alpha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1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venirNext LT Pro Regular" panose="020B0504020202020204" pitchFamily="34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8DC06-856B-4DB9-A916-E3093E0C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281" y="2101970"/>
            <a:ext cx="6068800" cy="1476400"/>
          </a:xfrm>
        </p:spPr>
        <p:txBody>
          <a:bodyPr/>
          <a:lstStyle/>
          <a:p>
            <a:r>
              <a:rPr lang="en-US" sz="7200">
                <a:latin typeface="AvenirNext LT Pro Regular" panose="020B0504020202020204" pitchFamily="34" charset="0"/>
              </a:rPr>
              <a:t>Thank you!</a:t>
            </a:r>
            <a:endParaRPr lang="en-GB" sz="7200">
              <a:latin typeface="AvenirNext LT Pro Regular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CEDDD-64A5-40EE-8F6E-CBB54C554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900684" y="3711803"/>
            <a:ext cx="4564400" cy="2193700"/>
          </a:xfrm>
        </p:spPr>
        <p:txBody>
          <a:bodyPr/>
          <a:lstStyle/>
          <a:p>
            <a:pPr marL="0" indent="0">
              <a:buClr>
                <a:srgbClr val="FFC000"/>
              </a:buClr>
            </a:pPr>
            <a:r>
              <a:rPr lang="en-US" sz="2800" dirty="0">
                <a:solidFill>
                  <a:schemeClr val="bg1"/>
                </a:solidFill>
                <a:latin typeface="AvenirNext LT Pro Regular" panose="020B0504020202020204" pitchFamily="34" charset="0"/>
              </a:rPr>
              <a:t>Join the conversation </a:t>
            </a:r>
          </a:p>
          <a:p>
            <a:pPr marL="0" indent="0">
              <a:buClr>
                <a:srgbClr val="FFC000"/>
              </a:buClr>
            </a:pPr>
            <a:r>
              <a:rPr lang="en-US" sz="2800" dirty="0">
                <a:solidFill>
                  <a:srgbClr val="FFC72C"/>
                </a:solidFill>
                <a:latin typeface="AvenirNext LT Pro Regular" panose="020B0504020202020204" pitchFamily="34" charset="0"/>
              </a:rPr>
              <a:t>#RegulationMatters</a:t>
            </a:r>
          </a:p>
          <a:p>
            <a:pPr marL="0" indent="0">
              <a:buClr>
                <a:srgbClr val="FFC000"/>
              </a:buClr>
            </a:pPr>
            <a:r>
              <a:rPr lang="en-US" sz="2800" dirty="0">
                <a:solidFill>
                  <a:srgbClr val="FFC72C"/>
                </a:solidFill>
                <a:latin typeface="AvenirNext LT Pro Regular" panose="020B0504020202020204" pitchFamily="34" charset="0"/>
              </a:rPr>
              <a:t>@ITU</a:t>
            </a:r>
            <a:r>
              <a:rPr lang="en-US" dirty="0">
                <a:solidFill>
                  <a:srgbClr val="FFC72C"/>
                </a:solidFill>
                <a:latin typeface="AvenirNext LT Pro Regular" panose="020B0504020202020204" pitchFamily="34" charset="0"/>
              </a:rPr>
              <a:t>Development</a:t>
            </a:r>
            <a:endParaRPr lang="en-US" sz="2800" dirty="0">
              <a:solidFill>
                <a:srgbClr val="FFC72C"/>
              </a:solidFill>
              <a:latin typeface="AvenirNext LT Pro Regular" panose="020B0504020202020204" pitchFamily="34" charset="0"/>
            </a:endParaRPr>
          </a:p>
          <a:p>
            <a:pPr marL="0" indent="0">
              <a:buClr>
                <a:srgbClr val="FFC000"/>
              </a:buClr>
            </a:pPr>
            <a:endParaRPr lang="en-US" sz="2800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  <a:p>
            <a:pPr marL="0" indent="0">
              <a:buClr>
                <a:srgbClr val="FFC000"/>
              </a:buClr>
            </a:pPr>
            <a:r>
              <a:rPr lang="en-US" sz="2800" b="1" dirty="0">
                <a:solidFill>
                  <a:srgbClr val="FFC000"/>
                </a:solidFill>
                <a:latin typeface="AvenirNext LT Pro Regular" panose="020B0504020202020204" pitchFamily="34" charset="0"/>
              </a:rPr>
              <a:t>www.itu.int/TREG </a:t>
            </a:r>
          </a:p>
          <a:p>
            <a:endParaRPr lang="en-GB" sz="2800" dirty="0">
              <a:latin typeface="AvenirNext LT Pro Regular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714AB-6A73-4BCB-9AEA-BA6C4D46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985" y="5837525"/>
            <a:ext cx="701634" cy="7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0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0F8FA-D462-13D5-55FF-04F698CCF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287" y="6167249"/>
            <a:ext cx="520979" cy="549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77D047-B020-285F-27E9-6B4239BF4662}"/>
              </a:ext>
            </a:extLst>
          </p:cNvPr>
          <p:cNvSpPr/>
          <p:nvPr/>
        </p:nvSpPr>
        <p:spPr>
          <a:xfrm>
            <a:off x="464878" y="278109"/>
            <a:ext cx="4667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221288" algn="l"/>
                <a:tab pos="5721350" algn="r"/>
              </a:tabLst>
            </a:pPr>
            <a:r>
              <a:rPr lang="en-ZA" altLang="en-US" sz="2400" b="1" dirty="0">
                <a:solidFill>
                  <a:srgbClr val="33B0DE"/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is the Toolkit Organized?</a:t>
            </a:r>
            <a:endParaRPr lang="en-ZA" altLang="en-US" sz="2400" dirty="0">
              <a:solidFill>
                <a:srgbClr val="33B0DE"/>
              </a:solidFill>
              <a:latin typeface="Avenir Next" panose="020B05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133F2-E175-FABB-A25F-9BE19474A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9" y="1340917"/>
            <a:ext cx="10846268" cy="46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9F7EF2-A8F5-7B79-C513-A3714DCF2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48" y="5224"/>
            <a:ext cx="3461703" cy="6852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DB4BEB-4C7B-A5A6-D522-1760717CC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5287" y="6167249"/>
            <a:ext cx="520979" cy="5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7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67D40-69C3-5CDB-A944-AFFF2381F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287" y="6167249"/>
            <a:ext cx="520979" cy="5492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6B4BD3-49D5-DD4B-734D-B069982090B7}"/>
              </a:ext>
            </a:extLst>
          </p:cNvPr>
          <p:cNvSpPr txBox="1">
            <a:spLocks/>
          </p:cNvSpPr>
          <p:nvPr/>
        </p:nvSpPr>
        <p:spPr>
          <a:xfrm>
            <a:off x="395926" y="6446952"/>
            <a:ext cx="5700074" cy="3897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venir Next LT Pro Demi" panose="020B0704020202020204" pitchFamily="34" charset="0"/>
              </a:rPr>
              <a:t>Universal Service Financing Efficiency Toolkit </a:t>
            </a:r>
            <a:r>
              <a:rPr lang="en-GB" sz="140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| Beta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16394B-5179-14C9-378B-B3C878E6EB89}"/>
              </a:ext>
            </a:extLst>
          </p:cNvPr>
          <p:cNvSpPr txBox="1">
            <a:spLocks/>
          </p:cNvSpPr>
          <p:nvPr/>
        </p:nvSpPr>
        <p:spPr>
          <a:xfrm>
            <a:off x="177413" y="250043"/>
            <a:ext cx="11119134" cy="603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W1G Medium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Intuitive decision making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69701-A39A-CE0A-0E0A-7E632330A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89" y="979611"/>
            <a:ext cx="8440331" cy="5341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004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1D17D0-1FEF-7246-A8BD-4777FFB70F07}"/>
              </a:ext>
            </a:extLst>
          </p:cNvPr>
          <p:cNvSpPr/>
          <p:nvPr/>
        </p:nvSpPr>
        <p:spPr>
          <a:xfrm>
            <a:off x="172420" y="240975"/>
            <a:ext cx="3669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221288" algn="l"/>
                <a:tab pos="5721350" algn="r"/>
              </a:tabLst>
            </a:pPr>
            <a:r>
              <a:rPr lang="en-ZA" altLang="en-US" sz="2800" b="1" dirty="0">
                <a:solidFill>
                  <a:srgbClr val="33B0DE"/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Roles for USAF 2.0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221288" algn="l"/>
                <a:tab pos="5721350" algn="r"/>
              </a:tabLst>
            </a:pPr>
            <a:r>
              <a:rPr lang="en-ZA" altLang="en-US" sz="2000" dirty="0">
                <a:solidFill>
                  <a:srgbClr val="33B0DE"/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Innovative Funding Models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6697152-A7D6-899D-730E-501C143FD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430851"/>
              </p:ext>
            </p:extLst>
          </p:nvPr>
        </p:nvGraphicFramePr>
        <p:xfrm>
          <a:off x="484555" y="1670538"/>
          <a:ext cx="7991228" cy="439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109C7FBD-DEE9-FA40-99EA-0F6DE2BC038A}"/>
              </a:ext>
            </a:extLst>
          </p:cNvPr>
          <p:cNvSpPr/>
          <p:nvPr/>
        </p:nvSpPr>
        <p:spPr>
          <a:xfrm>
            <a:off x="8958814" y="1811215"/>
            <a:ext cx="668215" cy="395653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3FD3B1-6812-6980-7A2E-4CE582870FBB}"/>
              </a:ext>
            </a:extLst>
          </p:cNvPr>
          <p:cNvSpPr/>
          <p:nvPr/>
        </p:nvSpPr>
        <p:spPr>
          <a:xfrm>
            <a:off x="9948983" y="2116804"/>
            <a:ext cx="1758462" cy="350362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USAF 2.0 Potential Funding Tools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227DF-A83E-CD67-F2F5-72489BE89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287" y="6167249"/>
            <a:ext cx="520979" cy="5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F55AA-0A00-49C2-ABF7-AE96A684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80" y="132546"/>
            <a:ext cx="8127942" cy="6834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8E83B-2BD0-EEB6-7CFD-E9B856C29531}"/>
              </a:ext>
            </a:extLst>
          </p:cNvPr>
          <p:cNvSpPr txBox="1"/>
          <p:nvPr/>
        </p:nvSpPr>
        <p:spPr>
          <a:xfrm>
            <a:off x="4115533" y="6417677"/>
            <a:ext cx="7685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/>
              <a:t>https://academy.itu.int/training-courses/full-catalogue/universal-service-financing-efficiency-toolkit-0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02409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D84E-82E7-404E-EB8C-C84F9AD6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8" y="515456"/>
            <a:ext cx="6804498" cy="1953928"/>
          </a:xfrm>
        </p:spPr>
        <p:txBody>
          <a:bodyPr/>
          <a:lstStyle/>
          <a:p>
            <a:pPr algn="l"/>
            <a:r>
              <a:rPr lang="en-GB" dirty="0"/>
              <a:t>Universal Service Policies </a:t>
            </a:r>
            <a:br>
              <a:rPr lang="en-GB" dirty="0"/>
            </a:br>
            <a:r>
              <a:rPr lang="en-GB" dirty="0"/>
              <a:t>ITU </a:t>
            </a:r>
            <a:r>
              <a:rPr lang="en-GB" dirty="0" err="1"/>
              <a:t>DataHub</a:t>
            </a:r>
            <a:br>
              <a:rPr lang="en-GB" dirty="0"/>
            </a:br>
            <a:br>
              <a:rPr lang="en-GB" sz="2000" dirty="0"/>
            </a:b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716EF-22CA-69DA-87E6-C96825FAF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4" y="138530"/>
            <a:ext cx="701634" cy="701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390B-62F8-963D-21DA-8A486E656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761" y="1459206"/>
            <a:ext cx="3805623" cy="2869513"/>
          </a:xfrm>
          <a:prstGeom prst="rect">
            <a:avLst/>
          </a:prstGeom>
        </p:spPr>
      </p:pic>
      <p:sp>
        <p:nvSpPr>
          <p:cNvPr id="10" name="Google Shape;44;p11">
            <a:extLst>
              <a:ext uri="{FF2B5EF4-FFF2-40B4-BE49-F238E27FC236}">
                <a16:creationId xmlns:a16="http://schemas.microsoft.com/office/drawing/2014/main" id="{BC08D703-DD3B-3C7E-D3ED-22D04DCEBA74}"/>
              </a:ext>
            </a:extLst>
          </p:cNvPr>
          <p:cNvSpPr/>
          <p:nvPr/>
        </p:nvSpPr>
        <p:spPr>
          <a:xfrm>
            <a:off x="7709482" y="1325460"/>
            <a:ext cx="3984771" cy="3095537"/>
          </a:xfrm>
          <a:prstGeom prst="rect">
            <a:avLst/>
          </a:prstGeom>
          <a:solidFill>
            <a:srgbClr val="009CD6">
              <a:alpha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1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venirNext LT Pro Regular" panose="020B0504020202020204" pitchFamily="34" charset="0"/>
              <a:cs typeface="Arial"/>
              <a:sym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FA3E4C-7A3C-976C-1E89-981B9062D30F}"/>
              </a:ext>
            </a:extLst>
          </p:cNvPr>
          <p:cNvSpPr txBox="1">
            <a:spLocks/>
          </p:cNvSpPr>
          <p:nvPr/>
        </p:nvSpPr>
        <p:spPr>
          <a:xfrm>
            <a:off x="641214" y="2469384"/>
            <a:ext cx="7217145" cy="247937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The ITU </a:t>
            </a:r>
            <a:r>
              <a:rPr lang="en-US" dirty="0" err="1">
                <a:solidFill>
                  <a:schemeClr val="bg1"/>
                </a:solidFill>
              </a:rPr>
              <a:t>DataHub</a:t>
            </a:r>
            <a:r>
              <a:rPr lang="en-US" dirty="0">
                <a:solidFill>
                  <a:schemeClr val="bg1"/>
                </a:solidFill>
              </a:rPr>
              <a:t> is the world’s richest source of ICT statistics and regulatory information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It features hundreds of ICT indicators on </a:t>
            </a:r>
            <a:r>
              <a:rPr lang="en-US" b="1" dirty="0">
                <a:solidFill>
                  <a:schemeClr val="bg1"/>
                </a:solidFill>
              </a:rPr>
              <a:t>connectivity, affordability, markets, governance, trust and sustainability </a:t>
            </a:r>
            <a:r>
              <a:rPr lang="en-US" dirty="0">
                <a:solidFill>
                  <a:schemeClr val="bg1"/>
                </a:solidFill>
              </a:rPr>
              <a:t>for nearly 200 countries.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It counts with data from ICT Statistics surveys, ITU Regulatory Survey and ITU Tariff Policies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0B4F1-EDF8-8151-82ED-346C6FBC7323}"/>
              </a:ext>
            </a:extLst>
          </p:cNvPr>
          <p:cNvSpPr txBox="1"/>
          <p:nvPr/>
        </p:nvSpPr>
        <p:spPr>
          <a:xfrm>
            <a:off x="3108583" y="5431175"/>
            <a:ext cx="651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Carmen Prado-Wagner</a:t>
            </a:r>
            <a:r>
              <a:rPr lang="en-US" sz="2400" dirty="0">
                <a:solidFill>
                  <a:schemeClr val="bg1"/>
                </a:solidFill>
              </a:rPr>
              <a:t>, Senior </a:t>
            </a:r>
            <a:r>
              <a:rPr lang="en-US" sz="2400" dirty="0" err="1">
                <a:solidFill>
                  <a:schemeClr val="bg1"/>
                </a:solidFill>
              </a:rPr>
              <a:t>Programme</a:t>
            </a:r>
            <a:r>
              <a:rPr lang="en-US" sz="2400" dirty="0">
                <a:solidFill>
                  <a:schemeClr val="bg1"/>
                </a:solidFill>
              </a:rPr>
              <a:t> Officer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ITU/BDT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6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02F9-696F-FE1E-459D-D7377FCF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access structure in the ITU </a:t>
            </a:r>
            <a:r>
              <a:rPr lang="en-US" dirty="0" err="1"/>
              <a:t>DataHub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C48DB-649C-4700-C1E9-41B98FA4D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502A8-4D00-3B46-8A5A-1CFCB17C7B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60F9F-4A84-2AFF-3D9A-39A7B3D7B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145" y="2901336"/>
            <a:ext cx="3252693" cy="14849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13321-F5C8-FA20-A8DC-3B3FD9A88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12" y="3379006"/>
            <a:ext cx="2433740" cy="690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5846B-E47F-F055-C608-8413E0B27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889" y="1849514"/>
            <a:ext cx="3323401" cy="14849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568D0-3D19-134B-CCF2-B630D0355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890" y="3523563"/>
            <a:ext cx="3323400" cy="31809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F5C1D8-EA03-576C-4056-E27BCAF53BC9}"/>
              </a:ext>
            </a:extLst>
          </p:cNvPr>
          <p:cNvCxnSpPr>
            <a:cxnSpLocks/>
          </p:cNvCxnSpPr>
          <p:nvPr/>
        </p:nvCxnSpPr>
        <p:spPr>
          <a:xfrm>
            <a:off x="2974512" y="3724209"/>
            <a:ext cx="4798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DD5FB8-1282-FA1C-E8E0-6709CCDB687A}"/>
              </a:ext>
            </a:extLst>
          </p:cNvPr>
          <p:cNvCxnSpPr/>
          <p:nvPr/>
        </p:nvCxnSpPr>
        <p:spPr>
          <a:xfrm flipV="1">
            <a:off x="5348775" y="2628242"/>
            <a:ext cx="1848464" cy="951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ECB435-4D75-CDCD-6EE9-F1C1FB46666B}"/>
              </a:ext>
            </a:extLst>
          </p:cNvPr>
          <p:cNvCxnSpPr>
            <a:cxnSpLocks/>
          </p:cNvCxnSpPr>
          <p:nvPr/>
        </p:nvCxnSpPr>
        <p:spPr>
          <a:xfrm>
            <a:off x="5427406" y="4287916"/>
            <a:ext cx="1829659" cy="826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6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D0F6-688F-9360-4F85-F959D506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7781"/>
            <a:ext cx="10972800" cy="1143000"/>
          </a:xfrm>
        </p:spPr>
        <p:txBody>
          <a:bodyPr/>
          <a:lstStyle/>
          <a:p>
            <a:r>
              <a:rPr lang="en-US" dirty="0"/>
              <a:t>Universal Access/Service (UAS)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4503B-ADAC-63CA-7265-923CC937A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502A8-4D00-3B46-8A5A-1CFCB17C7B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59865-2045-1E6B-2315-79F20D6F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33" y="1686240"/>
            <a:ext cx="5916715" cy="401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70BB31-B5D8-46D7-385C-FB048507F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148" y="2487067"/>
            <a:ext cx="5831031" cy="34614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1DB532-4E15-21FD-E3D1-DA79801AC21F}"/>
              </a:ext>
            </a:extLst>
          </p:cNvPr>
          <p:cNvSpPr txBox="1"/>
          <p:nvPr/>
        </p:nvSpPr>
        <p:spPr>
          <a:xfrm>
            <a:off x="9168505" y="6441566"/>
            <a:ext cx="298286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A0DF"/>
                </a:solidFill>
                <a:cs typeface="Calibri" panose="020F0502020204030204" pitchFamily="34" charset="0"/>
              </a:rPr>
              <a:t>Source: https://datahub.itu.int/ </a:t>
            </a:r>
          </a:p>
        </p:txBody>
      </p:sp>
    </p:spTree>
    <p:extLst>
      <p:ext uri="{BB962C8B-B14F-4D97-AF65-F5344CB8AC3E}">
        <p14:creationId xmlns:p14="http://schemas.microsoft.com/office/powerpoint/2010/main" val="249181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355</Words>
  <Application>Microsoft Office PowerPoint</Application>
  <PresentationFormat>Widescreen</PresentationFormat>
  <Paragraphs>63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Avenir Next</vt:lpstr>
      <vt:lpstr>Avenir Next LT Pro</vt:lpstr>
      <vt:lpstr>Avenir Next LT Pro Demi</vt:lpstr>
      <vt:lpstr>AvenirNext LT Pro Medium</vt:lpstr>
      <vt:lpstr>AvenirNext LT Pro Regular</vt:lpstr>
      <vt:lpstr>AvenirNextW04-Regular</vt:lpstr>
      <vt:lpstr>Calibri</vt:lpstr>
      <vt:lpstr>Calibri Light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Service Policies  ITU DataHub  </vt:lpstr>
      <vt:lpstr>Universal access structure in the ITU DataHub</vt:lpstr>
      <vt:lpstr>Universal Access/Service (UAS) policy</vt:lpstr>
      <vt:lpstr>Universal Access/Service (UAS) definition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Sundberg, Nancy</dc:creator>
  <cp:lastModifiedBy>Prado Wagner, Carmen</cp:lastModifiedBy>
  <cp:revision>19</cp:revision>
  <dcterms:created xsi:type="dcterms:W3CDTF">2023-01-27T11:25:24Z</dcterms:created>
  <dcterms:modified xsi:type="dcterms:W3CDTF">2023-11-03T11:26:47Z</dcterms:modified>
</cp:coreProperties>
</file>